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1" r:id="rId2"/>
    <p:sldId id="332" r:id="rId3"/>
    <p:sldId id="349" r:id="rId4"/>
    <p:sldId id="352" r:id="rId5"/>
    <p:sldId id="353" r:id="rId6"/>
    <p:sldId id="348" r:id="rId7"/>
    <p:sldId id="334" r:id="rId8"/>
    <p:sldId id="335" r:id="rId9"/>
    <p:sldId id="336" r:id="rId10"/>
    <p:sldId id="338" r:id="rId11"/>
    <p:sldId id="339" r:id="rId12"/>
    <p:sldId id="341" r:id="rId13"/>
    <p:sldId id="345" r:id="rId14"/>
    <p:sldId id="354" r:id="rId15"/>
    <p:sldId id="355" r:id="rId16"/>
    <p:sldId id="356" r:id="rId17"/>
    <p:sldId id="357" r:id="rId18"/>
    <p:sldId id="358" r:id="rId19"/>
    <p:sldId id="337" r:id="rId20"/>
    <p:sldId id="350" r:id="rId21"/>
    <p:sldId id="34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6" autoAdjust="0"/>
    <p:restoredTop sz="64387" autoAdjust="0"/>
  </p:normalViewPr>
  <p:slideViewPr>
    <p:cSldViewPr>
      <p:cViewPr varScale="1">
        <p:scale>
          <a:sx n="67" d="100"/>
          <a:sy n="67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20355-2F6F-4ED0-B5A1-7F7E1625238B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90B1-D748-4DCB-8FDB-164EBB241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49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badges.m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badges.me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Hi this is Bernadette Parry from eWorks and with</a:t>
            </a:r>
            <a:r>
              <a:rPr lang="en-AU" baseline="0" dirty="0" smtClean="0"/>
              <a:t> a brief overview of Open Badges and Moodle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404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Make a badge </a:t>
            </a:r>
            <a:r>
              <a:rPr lang="en-AU" sz="1200" dirty="0" smtClean="0">
                <a:hlinkClick r:id="rId3"/>
              </a:rPr>
              <a:t>https://www.openbadges.me/</a:t>
            </a:r>
            <a:endParaRPr lang="en-A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There are </a:t>
            </a:r>
            <a:r>
              <a:rPr lang="en-AU" sz="1200" dirty="0" smtClean="0"/>
              <a:t>others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You can also make your own badges using software</a:t>
            </a:r>
            <a:r>
              <a:rPr lang="en-AU" sz="1200" baseline="0" dirty="0" smtClean="0"/>
              <a:t> such as Photoshop</a:t>
            </a:r>
            <a:endParaRPr lang="en-AU" sz="12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53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Mozilla have been the main driver for open badges, and they</a:t>
            </a:r>
            <a:r>
              <a:rPr lang="en-AU" baseline="0" dirty="0" smtClean="0"/>
              <a:t> provide a place for people to store their open badges – called a backpack</a:t>
            </a:r>
            <a:endParaRPr lang="en-AU" dirty="0" smtClean="0"/>
          </a:p>
          <a:p>
            <a:r>
              <a:rPr lang="en-AU" dirty="0" smtClean="0"/>
              <a:t>Sign </a:t>
            </a:r>
            <a:r>
              <a:rPr lang="en-AU" dirty="0" smtClean="0"/>
              <a:t>up for an</a:t>
            </a:r>
            <a:r>
              <a:rPr lang="en-AU" baseline="0" dirty="0" smtClean="0"/>
              <a:t> account</a:t>
            </a:r>
          </a:p>
          <a:p>
            <a:r>
              <a:rPr lang="en-AU" dirty="0" smtClean="0"/>
              <a:t>Add email address and </a:t>
            </a:r>
            <a:r>
              <a:rPr lang="en-AU" b="1" dirty="0" smtClean="0"/>
              <a:t>Next</a:t>
            </a:r>
            <a:endParaRPr lang="en-AU" dirty="0" smtClean="0"/>
          </a:p>
          <a:p>
            <a:r>
              <a:rPr lang="en-AU" dirty="0" smtClean="0"/>
              <a:t>Then add your password, and you will be sent an email for you to confirm the account details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AU" dirty="0" smtClean="0"/>
              <a:t>Once you have signed up, you can upload badges earned from anywhere,</a:t>
            </a:r>
            <a:r>
              <a:rPr lang="en-AU" baseline="0" dirty="0" smtClean="0"/>
              <a:t> and keep them all in one place.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715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You can upload your badges to your Backpack</a:t>
            </a:r>
          </a:p>
          <a:p>
            <a:r>
              <a:rPr lang="en-AU" dirty="0" smtClean="0"/>
              <a:t>Download badges to your</a:t>
            </a:r>
            <a:r>
              <a:rPr lang="en-AU" baseline="0" dirty="0" smtClean="0"/>
              <a:t> local computer</a:t>
            </a:r>
          </a:p>
          <a:p>
            <a:r>
              <a:rPr lang="en-AU" baseline="0" dirty="0" smtClean="0"/>
              <a:t>Import badges received elsewhere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182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269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269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269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269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269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269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 conclusion, badges</a:t>
            </a:r>
            <a:r>
              <a:rPr lang="en-AU" baseline="0" dirty="0" smtClean="0"/>
              <a:t> can improve the quality of your courses if used well, and can be very useful to learners. They are a bit like a certificate, but with metadata, so less easily edited.</a:t>
            </a:r>
          </a:p>
          <a:p>
            <a:endParaRPr lang="en-A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Badge is made – you can use</a:t>
            </a:r>
            <a:r>
              <a:rPr lang="en-AU" sz="1200" baseline="0" dirty="0" smtClean="0"/>
              <a:t> sites such as </a:t>
            </a:r>
            <a:r>
              <a:rPr lang="en-AU" sz="1200" dirty="0" smtClean="0">
                <a:hlinkClick r:id="rId3"/>
              </a:rPr>
              <a:t>https://www.openbadges.me/</a:t>
            </a: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The criteria for earning the badge is set and stored with the badge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The learner earns a badge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Badges can be displayed via </a:t>
            </a:r>
            <a:r>
              <a:rPr lang="en-AU" baseline="0" dirty="0" smtClean="0"/>
              <a:t>Facebook, WordPress, Tumblr, Mahara, web page, etc</a:t>
            </a: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Open badges stored in a Mozilla backpack for mobility – learners can take them when they leave your</a:t>
            </a:r>
            <a:r>
              <a:rPr lang="en-AU" sz="1200" baseline="0" dirty="0" smtClean="0"/>
              <a:t> organisation</a:t>
            </a:r>
            <a:endParaRPr lang="en-AU" sz="12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10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b="1" dirty="0" smtClean="0"/>
              <a:t>Online</a:t>
            </a:r>
            <a:r>
              <a:rPr lang="en-AU" dirty="0" smtClean="0"/>
              <a:t> - Badges are</a:t>
            </a:r>
            <a:r>
              <a:rPr lang="en-AU" baseline="0" dirty="0" smtClean="0"/>
              <a:t> distributed online – visual representation of achievements, learning, skills, interests, competencies</a:t>
            </a:r>
          </a:p>
          <a:p>
            <a:endParaRPr lang="en-AU" b="1" baseline="0" dirty="0" smtClean="0"/>
          </a:p>
          <a:p>
            <a:r>
              <a:rPr lang="en-AU" b="1" baseline="0" dirty="0" smtClean="0"/>
              <a:t>Open </a:t>
            </a:r>
            <a:r>
              <a:rPr lang="en-AU" b="1" baseline="0" dirty="0" smtClean="0"/>
              <a:t>source </a:t>
            </a:r>
            <a:r>
              <a:rPr lang="en-AU" baseline="0" dirty="0" smtClean="0"/>
              <a:t>– free software and </a:t>
            </a:r>
            <a:r>
              <a:rPr lang="en-AU" baseline="0" dirty="0" smtClean="0"/>
              <a:t>based on an </a:t>
            </a:r>
            <a:r>
              <a:rPr lang="en-AU" baseline="0" dirty="0" smtClean="0"/>
              <a:t>open technical standard </a:t>
            </a:r>
            <a:r>
              <a:rPr lang="en-AU" b="1" baseline="0" dirty="0" smtClean="0"/>
              <a:t>**</a:t>
            </a:r>
            <a:r>
              <a:rPr lang="en-AU" b="1" baseline="0" dirty="0" smtClean="0"/>
              <a:t>Hold information </a:t>
            </a:r>
            <a:r>
              <a:rPr lang="en-AU" baseline="0" dirty="0" smtClean="0"/>
              <a:t>– the badges carry information (metadata) which tells who issued the badge, a contact email, name, description, course, criteria, date issued, expiry, </a:t>
            </a:r>
            <a:r>
              <a:rPr lang="en-AU" baseline="0" dirty="0" smtClean="0"/>
              <a:t>and evidence </a:t>
            </a:r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22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Thank</a:t>
            </a:r>
            <a:r>
              <a:rPr lang="en-AU" baseline="0" dirty="0" smtClean="0"/>
              <a:t> you for listening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39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Student earns badges, maybe from different</a:t>
            </a:r>
            <a:r>
              <a:rPr lang="en-AU" baseline="0" dirty="0" smtClean="0"/>
              <a:t> organisations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94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Learner uploads the badges to their Mozilla backpack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94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Student can display the badges in Moodle, Mahara, LinkedIn, Twitter, </a:t>
            </a:r>
            <a:r>
              <a:rPr lang="en-AU" baseline="0" dirty="0" err="1" smtClean="0"/>
              <a:t>Wordpress</a:t>
            </a:r>
            <a:r>
              <a:rPr lang="en-AU" baseline="0" dirty="0" smtClean="0"/>
              <a:t>, Facebook, a web site</a:t>
            </a:r>
          </a:p>
          <a:p>
            <a:endParaRPr lang="en-AU" baseline="0" dirty="0" smtClean="0"/>
          </a:p>
          <a:p>
            <a:r>
              <a:rPr lang="en-AU" baseline="0" dirty="0" smtClean="0"/>
              <a:t>Assists with life long learning, as the learner can collect all badges earned in one place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94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 use badges in Moodle:</a:t>
            </a:r>
          </a:p>
          <a:p>
            <a:r>
              <a:rPr lang="en-AU" dirty="0" smtClean="0"/>
              <a:t>Teacher creates a badge, adds it to a course – with criteria for earning it</a:t>
            </a:r>
          </a:p>
          <a:p>
            <a:r>
              <a:rPr lang="en-AU" dirty="0" smtClean="0"/>
              <a:t>Student earns badge</a:t>
            </a:r>
          </a:p>
          <a:p>
            <a:r>
              <a:rPr lang="en-AU" dirty="0" smtClean="0"/>
              <a:t>Uploads it to Backpack</a:t>
            </a:r>
          </a:p>
          <a:p>
            <a:r>
              <a:rPr lang="en-AU" dirty="0" smtClean="0"/>
              <a:t>Display badge on LinkedIn, Facebook, Mahara, Moodle, etc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36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For example, the Metadata – data about the badge (issuer name, criteria, description, etc</a:t>
            </a:r>
            <a:r>
              <a:rPr lang="en-AU" dirty="0" smtClean="0"/>
              <a:t>)</a:t>
            </a:r>
          </a:p>
          <a:p>
            <a:r>
              <a:rPr lang="en-AU" dirty="0" smtClean="0"/>
              <a:t>In Moodle,</a:t>
            </a:r>
            <a:r>
              <a:rPr lang="en-AU" baseline="0" dirty="0" smtClean="0"/>
              <a:t> the Evidence is the same as the Criteria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77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New bock - My latest badges block </a:t>
            </a:r>
          </a:p>
          <a:p>
            <a:endParaRPr lang="en-AU" dirty="0" smtClean="0"/>
          </a:p>
          <a:p>
            <a:r>
              <a:rPr lang="en-AU" dirty="0" smtClean="0"/>
              <a:t>In Moodle, </a:t>
            </a:r>
            <a:r>
              <a:rPr lang="en-AU" dirty="0" smtClean="0"/>
              <a:t>your users can </a:t>
            </a:r>
            <a:r>
              <a:rPr lang="en-AU" dirty="0" smtClean="0"/>
              <a:t>see </a:t>
            </a:r>
            <a:r>
              <a:rPr lang="en-AU" dirty="0" smtClean="0"/>
              <a:t>the My </a:t>
            </a:r>
            <a:r>
              <a:rPr lang="en-AU" dirty="0" smtClean="0"/>
              <a:t>latest badges block </a:t>
            </a:r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</a:t>
            </a:r>
            <a:r>
              <a:rPr lang="en-A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added to My Home as well as to course</a:t>
            </a:r>
          </a:p>
          <a:p>
            <a:r>
              <a:rPr lang="en-AU" dirty="0" smtClean="0"/>
              <a:t>You can </a:t>
            </a:r>
            <a:r>
              <a:rPr lang="en-AU" dirty="0" smtClean="0"/>
              <a:t>see badges earned in this</a:t>
            </a:r>
            <a:r>
              <a:rPr lang="en-AU" baseline="0" dirty="0" smtClean="0"/>
              <a:t> Moodle, and users can also download badges earned from other sites into their Moodle profile.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You can see public badges of other participants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17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Currently, once a badge has been issued in Moodle it cannot be revoked – or edited. 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So make sure that you are giving a badge to the correct users!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B1-D748-4DCB-8FDB-164EBB241FD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10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xd5\Desktop\Powerpoint Graphics\big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3"/>
            <a:ext cx="49911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5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20688"/>
            <a:ext cx="3008313" cy="936104"/>
          </a:xfrm>
        </p:spPr>
        <p:txBody>
          <a:bodyPr anchor="b">
            <a:normAutofit/>
          </a:bodyPr>
          <a:lstStyle>
            <a:lvl1pPr algn="l">
              <a:defRPr sz="1800" b="0"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9"/>
            <a:ext cx="5111750" cy="5505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00809"/>
            <a:ext cx="3008313" cy="4425355"/>
          </a:xfrm>
        </p:spPr>
        <p:txBody>
          <a:bodyPr/>
          <a:lstStyle>
            <a:lvl1pPr marL="0" indent="0"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64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2697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68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58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9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9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46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941168"/>
            <a:ext cx="4896544" cy="1249725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4941168"/>
            <a:ext cx="3024336" cy="124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v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508104" y="4941168"/>
            <a:ext cx="0" cy="1249725"/>
          </a:xfrm>
          <a:prstGeom prst="line">
            <a:avLst/>
          </a:prstGeom>
          <a:ln>
            <a:solidFill>
              <a:srgbClr val="A9A9A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C:\Users\cxd5\Desktop\Powerpoint Graphics\big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1"/>
            <a:ext cx="49911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4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827348"/>
            <a:ext cx="4896544" cy="1249725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2827348"/>
            <a:ext cx="3024336" cy="124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v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5508104" y="2827348"/>
            <a:ext cx="0" cy="1249725"/>
          </a:xfrm>
          <a:prstGeom prst="line">
            <a:avLst/>
          </a:prstGeom>
          <a:ln>
            <a:solidFill>
              <a:srgbClr val="A9A9A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0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14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348880"/>
            <a:ext cx="8280920" cy="1125683"/>
          </a:xfrm>
        </p:spPr>
        <p:txBody>
          <a:bodyPr anchor="b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3584997"/>
            <a:ext cx="828092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vo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93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43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v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8492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v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76872"/>
            <a:ext cx="4041775" cy="38492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81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864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716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78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B3BC2590-D163-49C2-AC48-DBB4D6A49277}" type="datetimeFigureOut">
              <a:rPr lang="en-AU" smtClean="0"/>
              <a:t>25/06/2014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7A657A2C-BA5B-4A49-809A-2D4DF6525CF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6303218"/>
            <a:ext cx="952500" cy="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2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tx1">
              <a:lumMod val="75000"/>
              <a:lumOff val="25000"/>
            </a:schemeClr>
          </a:solidFill>
          <a:latin typeface="Droid Sans" pitchFamily="34" charset="0"/>
          <a:ea typeface="Droid Sans" pitchFamily="34" charset="0"/>
          <a:cs typeface="Droid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penbadges.me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ackpack.openbadge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badges.me/" TargetMode="External"/><Relationship Id="rId2" Type="http://schemas.openxmlformats.org/officeDocument/2006/relationships/hyperlink" Target="http://docs.moodle.org/26/en/Badges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6.png"/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wmf"/><Relationship Id="rId11" Type="http://schemas.openxmlformats.org/officeDocument/2006/relationships/image" Target="../media/image14.png"/><Relationship Id="rId5" Type="http://schemas.openxmlformats.org/officeDocument/2006/relationships/image" Target="../media/image7.wmf"/><Relationship Id="rId10" Type="http://schemas.openxmlformats.org/officeDocument/2006/relationships/image" Target="../media/image13.png"/><Relationship Id="rId4" Type="http://schemas.openxmlformats.org/officeDocument/2006/relationships/image" Target="../media/image11.wm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Open Badges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3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Create a badge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57419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56911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44" y="1180356"/>
            <a:ext cx="190500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2132856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400" dirty="0">
                <a:hlinkClick r:id="rId6"/>
              </a:rPr>
              <a:t>https://www.openbadges.me/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007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8097"/>
            <a:ext cx="6419056" cy="1540767"/>
          </a:xfrm>
        </p:spPr>
        <p:txBody>
          <a:bodyPr/>
          <a:lstStyle/>
          <a:p>
            <a:r>
              <a:rPr lang="en-AU" dirty="0"/>
              <a:t>Mozilla Backpack </a:t>
            </a:r>
            <a:endParaRPr lang="en-AU" dirty="0" smtClean="0"/>
          </a:p>
          <a:p>
            <a:r>
              <a:rPr lang="en-AU" dirty="0" smtClean="0"/>
              <a:t>Go </a:t>
            </a:r>
            <a:r>
              <a:rPr lang="en-AU" dirty="0"/>
              <a:t>to </a:t>
            </a:r>
            <a:r>
              <a:rPr lang="en-AU" u="sng" dirty="0">
                <a:hlinkClick r:id="rId3"/>
              </a:rPr>
              <a:t>http://backpack.openbadges.org</a:t>
            </a:r>
            <a:endParaRPr lang="en-AU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076795"/>
            <a:ext cx="67151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My badges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200150"/>
            <a:ext cx="61912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about badges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r>
              <a:rPr lang="en-AU" sz="2200" dirty="0"/>
              <a:t>Badge fatigue </a:t>
            </a:r>
            <a:r>
              <a:rPr lang="en-AU" sz="2200" dirty="0" smtClean="0"/>
              <a:t>– they can become </a:t>
            </a:r>
            <a:r>
              <a:rPr lang="en-AU" sz="2200" dirty="0"/>
              <a:t>‘noise</a:t>
            </a:r>
            <a:r>
              <a:rPr lang="en-AU" sz="2200" dirty="0" smtClean="0"/>
              <a:t>’ with overuse</a:t>
            </a:r>
            <a:endParaRPr lang="en-AU" sz="22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40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about badges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r>
              <a:rPr lang="en-AU" sz="2200" dirty="0"/>
              <a:t>Badge fatigue </a:t>
            </a:r>
            <a:r>
              <a:rPr lang="en-AU" sz="2200" dirty="0" smtClean="0"/>
              <a:t>– they can become </a:t>
            </a:r>
            <a:r>
              <a:rPr lang="en-AU" sz="2200" dirty="0"/>
              <a:t>‘noise</a:t>
            </a:r>
            <a:r>
              <a:rPr lang="en-AU" sz="2200" dirty="0" smtClean="0"/>
              <a:t>’ with overuse</a:t>
            </a:r>
            <a:endParaRPr lang="en-AU" sz="2200" dirty="0" smtClean="0"/>
          </a:p>
          <a:p>
            <a:endParaRPr lang="en-AU" sz="2200" dirty="0"/>
          </a:p>
          <a:p>
            <a:r>
              <a:rPr lang="en-AU" sz="2200" dirty="0"/>
              <a:t>Good use – eg earn badge when you can use some particular </a:t>
            </a:r>
            <a:r>
              <a:rPr lang="en-AU" sz="2200" dirty="0" smtClean="0"/>
              <a:t>equipment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57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about badges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r>
              <a:rPr lang="en-AU" sz="2200" dirty="0"/>
              <a:t>Badge fatigue </a:t>
            </a:r>
            <a:r>
              <a:rPr lang="en-AU" sz="2200" dirty="0" smtClean="0"/>
              <a:t>– they can become </a:t>
            </a:r>
            <a:r>
              <a:rPr lang="en-AU" sz="2200" dirty="0"/>
              <a:t>‘noise</a:t>
            </a:r>
            <a:r>
              <a:rPr lang="en-AU" sz="2200" dirty="0" smtClean="0"/>
              <a:t>’ with overuse</a:t>
            </a:r>
            <a:endParaRPr lang="en-AU" sz="2200" dirty="0" smtClean="0"/>
          </a:p>
          <a:p>
            <a:endParaRPr lang="en-AU" sz="2200" dirty="0"/>
          </a:p>
          <a:p>
            <a:r>
              <a:rPr lang="en-AU" sz="2200" dirty="0"/>
              <a:t>Good use – eg earn badge when you can use some particular </a:t>
            </a:r>
            <a:r>
              <a:rPr lang="en-AU" sz="2200" dirty="0" smtClean="0"/>
              <a:t>equipment</a:t>
            </a:r>
          </a:p>
          <a:p>
            <a:endParaRPr lang="en-AU" sz="2200" dirty="0"/>
          </a:p>
          <a:p>
            <a:r>
              <a:rPr lang="en-AU" sz="2200" dirty="0" smtClean="0"/>
              <a:t>Have two </a:t>
            </a:r>
            <a:r>
              <a:rPr lang="en-AU" sz="2200" dirty="0"/>
              <a:t>people need to agree to issue it – double </a:t>
            </a:r>
            <a:r>
              <a:rPr lang="en-AU" sz="2200" dirty="0" smtClean="0"/>
              <a:t>checking</a:t>
            </a: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20857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about badges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r>
              <a:rPr lang="en-AU" sz="2200" dirty="0"/>
              <a:t>Badge fatigue </a:t>
            </a:r>
            <a:r>
              <a:rPr lang="en-AU" sz="2200" dirty="0" smtClean="0"/>
              <a:t>– they can become </a:t>
            </a:r>
            <a:r>
              <a:rPr lang="en-AU" sz="2200" dirty="0"/>
              <a:t>‘noise</a:t>
            </a:r>
            <a:r>
              <a:rPr lang="en-AU" sz="2200" dirty="0" smtClean="0"/>
              <a:t>’ with overuse</a:t>
            </a:r>
            <a:endParaRPr lang="en-AU" sz="2200" dirty="0" smtClean="0"/>
          </a:p>
          <a:p>
            <a:endParaRPr lang="en-AU" sz="2200" dirty="0"/>
          </a:p>
          <a:p>
            <a:r>
              <a:rPr lang="en-AU" sz="2200" dirty="0"/>
              <a:t>Good use – eg earn badge when you can use some particular </a:t>
            </a:r>
            <a:r>
              <a:rPr lang="en-AU" sz="2200" dirty="0" smtClean="0"/>
              <a:t>equipment</a:t>
            </a:r>
          </a:p>
          <a:p>
            <a:endParaRPr lang="en-AU" sz="2200" dirty="0"/>
          </a:p>
          <a:p>
            <a:r>
              <a:rPr lang="en-AU" sz="2200" dirty="0"/>
              <a:t>Can make it so that two people need to agree to issue it – double </a:t>
            </a:r>
            <a:r>
              <a:rPr lang="en-AU" sz="2200" dirty="0" smtClean="0"/>
              <a:t>checking</a:t>
            </a:r>
          </a:p>
          <a:p>
            <a:endParaRPr lang="en-AU" sz="2200" dirty="0"/>
          </a:p>
          <a:p>
            <a:r>
              <a:rPr lang="en-AU" sz="2200" dirty="0"/>
              <a:t>Can’t be withdrawn within moodle (be careful about issuing</a:t>
            </a:r>
            <a:r>
              <a:rPr lang="en-AU" sz="2200" dirty="0" smtClean="0"/>
              <a:t>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57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about badges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r>
              <a:rPr lang="en-AU" sz="2200" dirty="0"/>
              <a:t>Badge fatigue </a:t>
            </a:r>
            <a:r>
              <a:rPr lang="en-AU" sz="2200" dirty="0" smtClean="0"/>
              <a:t>– they can become </a:t>
            </a:r>
            <a:r>
              <a:rPr lang="en-AU" sz="2200" dirty="0"/>
              <a:t>‘noise</a:t>
            </a:r>
            <a:r>
              <a:rPr lang="en-AU" sz="2200" dirty="0" smtClean="0"/>
              <a:t>’ with overuse</a:t>
            </a:r>
            <a:endParaRPr lang="en-AU" sz="2200" dirty="0" smtClean="0"/>
          </a:p>
          <a:p>
            <a:endParaRPr lang="en-AU" sz="2200" dirty="0"/>
          </a:p>
          <a:p>
            <a:r>
              <a:rPr lang="en-AU" sz="2200" dirty="0"/>
              <a:t>Good use – eg earn badge when you can use some particular </a:t>
            </a:r>
            <a:r>
              <a:rPr lang="en-AU" sz="2200" dirty="0" smtClean="0"/>
              <a:t>equipment</a:t>
            </a:r>
          </a:p>
          <a:p>
            <a:endParaRPr lang="en-AU" sz="2200" dirty="0"/>
          </a:p>
          <a:p>
            <a:r>
              <a:rPr lang="en-AU" sz="2200" dirty="0" smtClean="0"/>
              <a:t>Have two </a:t>
            </a:r>
            <a:r>
              <a:rPr lang="en-AU" sz="2200" dirty="0"/>
              <a:t>people need to agree to issue it – double </a:t>
            </a:r>
            <a:r>
              <a:rPr lang="en-AU" sz="2200" dirty="0" smtClean="0"/>
              <a:t>checking</a:t>
            </a:r>
          </a:p>
          <a:p>
            <a:endParaRPr lang="en-AU" sz="2200" dirty="0"/>
          </a:p>
          <a:p>
            <a:r>
              <a:rPr lang="en-AU" sz="2200" dirty="0"/>
              <a:t>Can’t be withdrawn within moodle (be careful about issuing</a:t>
            </a:r>
            <a:r>
              <a:rPr lang="en-AU" sz="2200" dirty="0" smtClean="0"/>
              <a:t>)</a:t>
            </a:r>
          </a:p>
          <a:p>
            <a:endParaRPr lang="en-AU" sz="2200" dirty="0"/>
          </a:p>
          <a:p>
            <a:r>
              <a:rPr lang="en-AU" sz="2200" dirty="0"/>
              <a:t>Can use </a:t>
            </a:r>
            <a:r>
              <a:rPr lang="en-AU" sz="2200" dirty="0"/>
              <a:t>site-wide badges </a:t>
            </a:r>
            <a:r>
              <a:rPr lang="en-AU" sz="2200" dirty="0"/>
              <a:t>– eg for finishing a set of </a:t>
            </a:r>
            <a:r>
              <a:rPr lang="en-AU" sz="2200" dirty="0" smtClean="0"/>
              <a:t>courses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857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about badges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Badge fatigue </a:t>
            </a:r>
            <a:r>
              <a:rPr lang="en-AU" dirty="0" smtClean="0"/>
              <a:t>– they can become </a:t>
            </a:r>
            <a:r>
              <a:rPr lang="en-AU" dirty="0"/>
              <a:t>‘noise</a:t>
            </a:r>
            <a:r>
              <a:rPr lang="en-AU" dirty="0" smtClean="0"/>
              <a:t>’ with overuse</a:t>
            </a:r>
            <a:endParaRPr lang="en-AU" dirty="0" smtClean="0"/>
          </a:p>
          <a:p>
            <a:endParaRPr lang="en-AU" dirty="0"/>
          </a:p>
          <a:p>
            <a:r>
              <a:rPr lang="en-AU" dirty="0"/>
              <a:t>Good use – eg earn badge when you can use some particular </a:t>
            </a:r>
            <a:r>
              <a:rPr lang="en-AU" dirty="0" smtClean="0"/>
              <a:t>equipment</a:t>
            </a:r>
          </a:p>
          <a:p>
            <a:endParaRPr lang="en-AU" dirty="0"/>
          </a:p>
          <a:p>
            <a:r>
              <a:rPr lang="en-AU" dirty="0"/>
              <a:t>Can make it so that two people need to agree to issue it – double </a:t>
            </a:r>
            <a:r>
              <a:rPr lang="en-AU" dirty="0" smtClean="0"/>
              <a:t>checking</a:t>
            </a:r>
          </a:p>
          <a:p>
            <a:endParaRPr lang="en-AU" dirty="0"/>
          </a:p>
          <a:p>
            <a:r>
              <a:rPr lang="en-AU" dirty="0"/>
              <a:t>Can’t be withdrawn within moodle (be careful about issuing</a:t>
            </a:r>
            <a:r>
              <a:rPr lang="en-AU" dirty="0" smtClean="0"/>
              <a:t>)</a:t>
            </a:r>
          </a:p>
          <a:p>
            <a:endParaRPr lang="en-AU" dirty="0"/>
          </a:p>
          <a:p>
            <a:r>
              <a:rPr lang="en-AU" dirty="0"/>
              <a:t>Can use </a:t>
            </a:r>
            <a:r>
              <a:rPr lang="en-AU" dirty="0"/>
              <a:t>site-wide badges </a:t>
            </a:r>
            <a:r>
              <a:rPr lang="en-AU" dirty="0"/>
              <a:t>– eg for finishing a set of </a:t>
            </a:r>
            <a:r>
              <a:rPr lang="en-AU" dirty="0" smtClean="0"/>
              <a:t>courses</a:t>
            </a:r>
          </a:p>
          <a:p>
            <a:endParaRPr lang="en-AU" dirty="0" smtClean="0"/>
          </a:p>
          <a:p>
            <a:r>
              <a:rPr lang="en-AU" dirty="0" smtClean="0"/>
              <a:t>Use for ‘gamification’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57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conclusion…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07554" y="206084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Teacher creates a badge, adds it to a </a:t>
            </a:r>
            <a:r>
              <a:rPr lang="en-AU" sz="3200" dirty="0" smtClean="0"/>
              <a:t>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Student earns </a:t>
            </a:r>
            <a:r>
              <a:rPr lang="en-AU" sz="3200" dirty="0" smtClean="0"/>
              <a:t>badge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Uploads it to </a:t>
            </a:r>
            <a:r>
              <a:rPr lang="en-AU" sz="3200" dirty="0" smtClean="0"/>
              <a:t>Backpack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Display badge on LinkedIn, Facebook, Mahara, etc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34063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Open Badges </a:t>
            </a:r>
            <a:r>
              <a:rPr lang="en-AU" dirty="0" smtClean="0"/>
              <a:t>– what are they?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28800"/>
            <a:ext cx="5472608" cy="2088232"/>
          </a:xfrm>
        </p:spPr>
        <p:txBody>
          <a:bodyPr>
            <a:normAutofit/>
          </a:bodyPr>
          <a:lstStyle/>
          <a:p>
            <a:r>
              <a:rPr lang="en-AU" sz="3200" dirty="0"/>
              <a:t>Online</a:t>
            </a:r>
          </a:p>
          <a:p>
            <a:r>
              <a:rPr lang="en-AU" sz="3200" dirty="0"/>
              <a:t>Open </a:t>
            </a:r>
            <a:r>
              <a:rPr lang="en-AU" sz="3200" dirty="0" smtClean="0"/>
              <a:t>technical standard</a:t>
            </a:r>
            <a:endParaRPr lang="en-AU" sz="3200" dirty="0"/>
          </a:p>
          <a:p>
            <a:r>
              <a:rPr lang="en-AU" sz="3200" dirty="0"/>
              <a:t>Hold information</a:t>
            </a:r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60199"/>
            <a:ext cx="453834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344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Further information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8229600" cy="4525963"/>
          </a:xfrm>
        </p:spPr>
        <p:txBody>
          <a:bodyPr/>
          <a:lstStyle/>
          <a:p>
            <a:r>
              <a:rPr lang="en-AU" dirty="0" smtClean="0"/>
              <a:t>More detailed video from the Support Desk</a:t>
            </a:r>
          </a:p>
          <a:p>
            <a:endParaRPr lang="en-AU" dirty="0" smtClean="0"/>
          </a:p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docs.moodle.org/26/en/Badges</a:t>
            </a:r>
            <a:endParaRPr lang="en-AU" dirty="0" smtClean="0"/>
          </a:p>
          <a:p>
            <a:pPr lvl="1"/>
            <a:r>
              <a:rPr lang="en-AU" dirty="0" smtClean="0"/>
              <a:t>Managing badges</a:t>
            </a:r>
          </a:p>
          <a:p>
            <a:pPr lvl="1"/>
            <a:r>
              <a:rPr lang="en-AU" dirty="0" smtClean="0"/>
              <a:t>Badge settings</a:t>
            </a:r>
          </a:p>
          <a:p>
            <a:pPr lvl="1"/>
            <a:r>
              <a:rPr lang="en-AU" dirty="0" smtClean="0"/>
              <a:t>Using badges</a:t>
            </a:r>
          </a:p>
          <a:p>
            <a:pPr lvl="1"/>
            <a:r>
              <a:rPr lang="en-AU" dirty="0" smtClean="0"/>
              <a:t>FAQ</a:t>
            </a:r>
          </a:p>
          <a:p>
            <a:pPr lvl="1"/>
            <a:endParaRPr lang="en-AU" dirty="0"/>
          </a:p>
          <a:p>
            <a:r>
              <a:rPr lang="en-AU" dirty="0" smtClean="0">
                <a:hlinkClick r:id="rId3"/>
              </a:rPr>
              <a:t>https</a:t>
            </a:r>
            <a:r>
              <a:rPr lang="en-AU" dirty="0">
                <a:hlinkClick r:id="rId3"/>
              </a:rPr>
              <a:t>://www.openbadges.me</a:t>
            </a:r>
            <a:r>
              <a:rPr lang="en-AU" dirty="0" smtClean="0">
                <a:hlinkClick r:id="rId3"/>
              </a:rPr>
              <a:t>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678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1"/>
            <a:ext cx="8640960" cy="63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2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xp0\AppData\Local\Microsoft\Windows\Temporary Internet Files\Content.IE5\V5MRBP2L\MC9003910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8" y="3326362"/>
            <a:ext cx="2016224" cy="29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xp0\AppData\Local\Microsoft\Windows\Temporary Internet Files\Content.IE5\NOJYSOYW\MC9000482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8" y="2097266"/>
            <a:ext cx="893369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xp0\AppData\Local\Microsoft\Windows\Temporary Internet Files\Content.IE5\V5MRBP2L\MC90001826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243"/>
            <a:ext cx="913996" cy="8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xp0\AppData\Local\Microsoft\Windows\Temporary Internet Files\Content.IE5\JLSMWXA8\MC9003399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72" y="2223043"/>
            <a:ext cx="892454" cy="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xp0\AppData\Local\Microsoft\Windows\Temporary Internet Files\Content.IE5\V5MRBP2L\MC9003910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8" y="3326362"/>
            <a:ext cx="2016224" cy="29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xp0\AppData\Local\Microsoft\Windows\Temporary Internet Files\Content.IE5\NOJYSOYW\MC9000482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8" y="2097266"/>
            <a:ext cx="893369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xp0\AppData\Local\Microsoft\Windows\Temporary Internet Files\Content.IE5\V5MRBP2L\MC90001826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243"/>
            <a:ext cx="913996" cy="8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xp0\AppData\Local\Microsoft\Windows\Temporary Internet Files\Content.IE5\JLSMWXA8\MC9003399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72" y="2223043"/>
            <a:ext cx="892454" cy="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xp0\AppData\Local\Microsoft\Windows\Temporary Internet Files\Content.IE5\JLSMWXA8\MC9003245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91730"/>
            <a:ext cx="1728192" cy="20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xp0\AppData\Local\Microsoft\Windows\Temporary Internet Files\Content.IE5\V5MRBP2L\MC9003910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8" y="3326362"/>
            <a:ext cx="2016224" cy="29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xp0\AppData\Local\Microsoft\Windows\Temporary Internet Files\Content.IE5\JLSMWXA8\MC9003835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88713"/>
            <a:ext cx="1944216" cy="28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xp0\AppData\Local\Microsoft\Windows\Temporary Internet Files\Content.IE5\NOJYSOYW\MC9000482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8" y="2097266"/>
            <a:ext cx="893369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xp0\AppData\Local\Microsoft\Windows\Temporary Internet Files\Content.IE5\V5MRBP2L\MC9000182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243"/>
            <a:ext cx="913996" cy="8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xp0\AppData\Local\Microsoft\Windows\Temporary Internet Files\Content.IE5\JLSMWXA8\MC9003399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72" y="2223043"/>
            <a:ext cx="892454" cy="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xp0\AppData\Local\Microsoft\Windows\Temporary Internet Files\Content.IE5\JLSMWXA8\MC90032451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91730"/>
            <a:ext cx="1728192" cy="20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3" y="980728"/>
            <a:ext cx="1690565" cy="48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68" y="2308149"/>
            <a:ext cx="1371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46" y="1631357"/>
            <a:ext cx="1628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235613"/>
            <a:ext cx="673892" cy="66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83" y="2800843"/>
            <a:ext cx="635870" cy="5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43" y="980728"/>
            <a:ext cx="1769740" cy="43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1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4258816" cy="4525963"/>
          </a:xfrm>
        </p:spPr>
        <p:txBody>
          <a:bodyPr/>
          <a:lstStyle/>
          <a:p>
            <a:r>
              <a:rPr lang="en-AU" dirty="0" smtClean="0"/>
              <a:t>Teacher creates a badge, adds it to a course</a:t>
            </a:r>
          </a:p>
          <a:p>
            <a:r>
              <a:rPr lang="en-AU" dirty="0" smtClean="0"/>
              <a:t>Student earns badge</a:t>
            </a:r>
          </a:p>
          <a:p>
            <a:r>
              <a:rPr lang="en-AU" dirty="0" smtClean="0"/>
              <a:t>Uploads it to Backpack</a:t>
            </a:r>
          </a:p>
          <a:p>
            <a:r>
              <a:rPr lang="en-AU" dirty="0"/>
              <a:t>D</a:t>
            </a:r>
            <a:r>
              <a:rPr lang="en-AU" dirty="0" smtClean="0"/>
              <a:t>isplay badge on LinkedIn, Facebook, Mahara, etc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7687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Badge metadata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" y="1637237"/>
            <a:ext cx="9060452" cy="52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1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Block – My latest badges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 bwMode="auto">
          <a:xfrm>
            <a:off x="2859143" y="1602137"/>
            <a:ext cx="3816424" cy="52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 aware…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12527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2800" dirty="0" smtClean="0"/>
              <a:t>Badges can’t be revoked or edited! </a:t>
            </a:r>
          </a:p>
          <a:p>
            <a:endParaRPr lang="en-AU" dirty="0"/>
          </a:p>
        </p:txBody>
      </p:sp>
      <p:pic>
        <p:nvPicPr>
          <p:cNvPr id="5" name="Picture 2" descr="C:\Users\bxp0\AppData\Local\Microsoft\Windows\Temporary Internet Files\Content.IE5\ZS0G27GV\MC900365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356992"/>
            <a:ext cx="5094957" cy="19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Works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eWorks Presentation template</Template>
  <TotalTime>5207</TotalTime>
  <Words>956</Words>
  <Application>Microsoft Office PowerPoint</Application>
  <PresentationFormat>On-screen Show (4:3)</PresentationFormat>
  <Paragraphs>151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eWorks Presentation template</vt:lpstr>
      <vt:lpstr>Open Badges</vt:lpstr>
      <vt:lpstr>Open Badges – what are they?</vt:lpstr>
      <vt:lpstr>PowerPoint Presentation</vt:lpstr>
      <vt:lpstr>PowerPoint Presentation</vt:lpstr>
      <vt:lpstr>PowerPoint Presentation</vt:lpstr>
      <vt:lpstr>The process</vt:lpstr>
      <vt:lpstr>Badge metadata</vt:lpstr>
      <vt:lpstr>Block – My latest badges</vt:lpstr>
      <vt:lpstr>Be aware…</vt:lpstr>
      <vt:lpstr>Create a badge</vt:lpstr>
      <vt:lpstr>Backpack</vt:lpstr>
      <vt:lpstr>My badges</vt:lpstr>
      <vt:lpstr>Notes about badges</vt:lpstr>
      <vt:lpstr>Notes about badges</vt:lpstr>
      <vt:lpstr>Notes about badges</vt:lpstr>
      <vt:lpstr>Notes about badges</vt:lpstr>
      <vt:lpstr>Notes about badges</vt:lpstr>
      <vt:lpstr>Notes about badges</vt:lpstr>
      <vt:lpstr>In conclusion…</vt:lpstr>
      <vt:lpstr>Further information</vt:lpstr>
      <vt:lpstr>PowerPoint Presentation</vt:lpstr>
    </vt:vector>
  </TitlesOfParts>
  <Company>Kangan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2.5</dc:title>
  <dc:creator>Super</dc:creator>
  <cp:lastModifiedBy>Super</cp:lastModifiedBy>
  <cp:revision>94</cp:revision>
  <dcterms:created xsi:type="dcterms:W3CDTF">2013-11-05T22:27:31Z</dcterms:created>
  <dcterms:modified xsi:type="dcterms:W3CDTF">2014-06-26T08:03:50Z</dcterms:modified>
</cp:coreProperties>
</file>