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309" r:id="rId2"/>
    <p:sldId id="380" r:id="rId3"/>
    <p:sldId id="381" r:id="rId4"/>
    <p:sldId id="382" r:id="rId5"/>
    <p:sldId id="383" r:id="rId6"/>
    <p:sldId id="384" r:id="rId7"/>
    <p:sldId id="385" r:id="rId8"/>
    <p:sldId id="349" r:id="rId9"/>
    <p:sldId id="285" r:id="rId10"/>
    <p:sldId id="374" r:id="rId11"/>
    <p:sldId id="375" r:id="rId12"/>
    <p:sldId id="376" r:id="rId13"/>
    <p:sldId id="377" r:id="rId14"/>
    <p:sldId id="378" r:id="rId15"/>
    <p:sldId id="354" r:id="rId16"/>
    <p:sldId id="355" r:id="rId17"/>
    <p:sldId id="356" r:id="rId18"/>
    <p:sldId id="280" r:id="rId19"/>
    <p:sldId id="308" r:id="rId20"/>
    <p:sldId id="379" r:id="rId21"/>
    <p:sldId id="282" r:id="rId22"/>
    <p:sldId id="287" r:id="rId23"/>
    <p:sldId id="288" r:id="rId24"/>
    <p:sldId id="289" r:id="rId25"/>
    <p:sldId id="290" r:id="rId26"/>
    <p:sldId id="262" r:id="rId27"/>
    <p:sldId id="258" r:id="rId28"/>
    <p:sldId id="259" r:id="rId29"/>
    <p:sldId id="261" r:id="rId30"/>
    <p:sldId id="264" r:id="rId31"/>
    <p:sldId id="265" r:id="rId32"/>
    <p:sldId id="266" r:id="rId33"/>
    <p:sldId id="267" r:id="rId34"/>
    <p:sldId id="268" r:id="rId35"/>
    <p:sldId id="269" r:id="rId36"/>
    <p:sldId id="277" r:id="rId37"/>
    <p:sldId id="270" r:id="rId38"/>
    <p:sldId id="272" r:id="rId39"/>
    <p:sldId id="273" r:id="rId40"/>
    <p:sldId id="291" r:id="rId41"/>
    <p:sldId id="292" r:id="rId42"/>
    <p:sldId id="293" r:id="rId43"/>
    <p:sldId id="296" r:id="rId44"/>
    <p:sldId id="295" r:id="rId45"/>
    <p:sldId id="297" r:id="rId46"/>
    <p:sldId id="298" r:id="rId47"/>
    <p:sldId id="300" r:id="rId48"/>
    <p:sldId id="361" r:id="rId49"/>
    <p:sldId id="301" r:id="rId50"/>
    <p:sldId id="302" r:id="rId51"/>
    <p:sldId id="303" r:id="rId52"/>
    <p:sldId id="304" r:id="rId53"/>
    <p:sldId id="274" r:id="rId54"/>
    <p:sldId id="307" r:id="rId55"/>
    <p:sldId id="357" r:id="rId56"/>
    <p:sldId id="358" r:id="rId57"/>
    <p:sldId id="359" r:id="rId58"/>
    <p:sldId id="360" r:id="rId59"/>
    <p:sldId id="275"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66332" autoAdjust="0"/>
  </p:normalViewPr>
  <p:slideViewPr>
    <p:cSldViewPr>
      <p:cViewPr varScale="1">
        <p:scale>
          <a:sx n="67" d="100"/>
          <a:sy n="67" d="100"/>
        </p:scale>
        <p:origin x="-7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9C805B-31E8-4D15-B9DE-E2CCF3F02100}" type="datetimeFigureOut">
              <a:rPr lang="en-AU" smtClean="0"/>
              <a:t>26/06/2014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BC00E-5C49-4A9C-B4F2-52E41F9BC16D}" type="slidenum">
              <a:rPr lang="en-AU" smtClean="0"/>
              <a:t>‹#›</a:t>
            </a:fld>
            <a:endParaRPr lang="en-AU"/>
          </a:p>
        </p:txBody>
      </p:sp>
    </p:spTree>
    <p:extLst>
      <p:ext uri="{BB962C8B-B14F-4D97-AF65-F5344CB8AC3E}">
        <p14:creationId xmlns:p14="http://schemas.microsoft.com/office/powerpoint/2010/main" val="823369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717AD-C842-45BE-94B2-92AD0B40301C}" type="datetimeFigureOut">
              <a:rPr lang="en-AU" smtClean="0"/>
              <a:t>26/06/2014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7EB5D-A4AE-488B-B54B-011182C6BF6A}" type="slidenum">
              <a:rPr lang="en-AU" smtClean="0"/>
              <a:t>‹#›</a:t>
            </a:fld>
            <a:endParaRPr lang="en-AU" dirty="0"/>
          </a:p>
        </p:txBody>
      </p:sp>
    </p:spTree>
    <p:extLst>
      <p:ext uri="{BB962C8B-B14F-4D97-AF65-F5344CB8AC3E}">
        <p14:creationId xmlns:p14="http://schemas.microsoft.com/office/powerpoint/2010/main" val="347397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penbadges.m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adg.u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openbadges.me/" TargetMode="External"/><Relationship Id="rId4" Type="http://schemas.openxmlformats.org/officeDocument/2006/relationships/hyperlink" Target="http://forallbadges.co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ocs.moodle.org/25/en/Completion_trackin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backpack.openbadges.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827088"/>
            <a:ext cx="4384675" cy="32877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Hi this is Bernadette Parry from eWorks looking at </a:t>
            </a:r>
            <a:r>
              <a:rPr lang="en-AU" baseline="0" dirty="0" smtClean="0"/>
              <a:t>Open Badges and Moodle</a:t>
            </a:r>
            <a:endParaRPr lang="en-AU" dirty="0" smtClean="0"/>
          </a:p>
          <a:p>
            <a:endParaRPr lang="en-AU" dirty="0"/>
          </a:p>
        </p:txBody>
      </p:sp>
      <p:sp>
        <p:nvSpPr>
          <p:cNvPr id="4" name="Slide Number Placeholder 3"/>
          <p:cNvSpPr>
            <a:spLocks noGrp="1"/>
          </p:cNvSpPr>
          <p:nvPr>
            <p:ph type="sldNum" sz="quarter" idx="10"/>
          </p:nvPr>
        </p:nvSpPr>
        <p:spPr/>
        <p:txBody>
          <a:bodyPr/>
          <a:lstStyle/>
          <a:p>
            <a:fld id="{1E16651D-8496-43A5-9CF2-9426A6A287F4}" type="slidenum">
              <a:rPr lang="en-AU" smtClean="0"/>
              <a:pPr/>
              <a:t>1</a:t>
            </a:fld>
            <a:endParaRPr lang="en-AU"/>
          </a:p>
        </p:txBody>
      </p:sp>
    </p:spTree>
    <p:extLst>
      <p:ext uri="{BB962C8B-B14F-4D97-AF65-F5344CB8AC3E}">
        <p14:creationId xmlns:p14="http://schemas.microsoft.com/office/powerpoint/2010/main" val="78053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b="1" dirty="0" smtClean="0"/>
              <a:t>Build</a:t>
            </a:r>
            <a:r>
              <a:rPr lang="en-AU" b="1" baseline="0" dirty="0" smtClean="0"/>
              <a:t> a more complete picture of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By displaying skills and achievements that traditional degrees and transcripts often leave out, badges can help lead to jobs, community recognition, and new learning opportunities.</a:t>
            </a:r>
            <a:endParaRPr lang="en-AU" dirty="0" smtClean="0"/>
          </a:p>
          <a:p>
            <a:endParaRPr lang="en-AU" b="1" dirty="0" smtClean="0"/>
          </a:p>
          <a:p>
            <a:r>
              <a:rPr lang="en-AU" dirty="0" smtClean="0"/>
              <a:t>Can see the full story of your achievements (wine</a:t>
            </a:r>
            <a:r>
              <a:rPr lang="en-AU" baseline="0" dirty="0" smtClean="0"/>
              <a:t> making – not just make a wine (competent), but a badge for making a 94/100 wine), </a:t>
            </a:r>
          </a:p>
          <a:p>
            <a:r>
              <a:rPr lang="en-AU" baseline="0" dirty="0" smtClean="0"/>
              <a:t>Lifelong learning – maybe use for RPL (Recognition of Prior Learning) for a course you want to do</a:t>
            </a:r>
          </a:p>
          <a:p>
            <a:r>
              <a:rPr lang="en-AU" baseline="0" dirty="0" smtClean="0"/>
              <a:t>If a student doesn’t complete a qualification, it may represent some of the skills achieved</a:t>
            </a:r>
            <a:endParaRPr lang="en-AU" baseline="0" dirty="0" smtClean="0"/>
          </a:p>
        </p:txBody>
      </p:sp>
      <p:sp>
        <p:nvSpPr>
          <p:cNvPr id="4" name="Slide Number Placeholder 3"/>
          <p:cNvSpPr>
            <a:spLocks noGrp="1"/>
          </p:cNvSpPr>
          <p:nvPr>
            <p:ph type="sldNum" sz="quarter" idx="10"/>
          </p:nvPr>
        </p:nvSpPr>
        <p:spPr/>
        <p:txBody>
          <a:bodyPr/>
          <a:lstStyle/>
          <a:p>
            <a:fld id="{33E7EB5D-A4AE-488B-B54B-011182C6BF6A}" type="slidenum">
              <a:rPr lang="en-AU" smtClean="0"/>
              <a:t>10</a:t>
            </a:fld>
            <a:endParaRPr lang="en-AU" dirty="0"/>
          </a:p>
        </p:txBody>
      </p:sp>
    </p:spTree>
    <p:extLst>
      <p:ext uri="{BB962C8B-B14F-4D97-AF65-F5344CB8AC3E}">
        <p14:creationId xmlns:p14="http://schemas.microsoft.com/office/powerpoint/2010/main" val="428219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Transportable</a:t>
            </a:r>
            <a:r>
              <a:rPr lang="en-AU" dirty="0" smtClean="0"/>
              <a:t> – can download badges, collect them</a:t>
            </a:r>
            <a:r>
              <a:rPr lang="en-AU" baseline="0" dirty="0" smtClean="0"/>
              <a:t> in a backpack, display on social networking profiles, websites, wordpress, mahara,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Can earn from multiple sources (eg certificate course, netball coach level1, etc), and save them all in a backpack.</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There are plans around </a:t>
            </a:r>
            <a:r>
              <a:rPr lang="en-AU" sz="1200" kern="1200" dirty="0" err="1" smtClean="0">
                <a:solidFill>
                  <a:schemeClr val="tx1"/>
                </a:solidFill>
                <a:effectLst/>
                <a:latin typeface="+mn-lt"/>
                <a:ea typeface="+mn-ea"/>
                <a:cs typeface="+mn-cs"/>
              </a:rPr>
              <a:t>mahara</a:t>
            </a:r>
            <a:r>
              <a:rPr lang="en-AU" sz="1200" kern="1200" dirty="0" smtClean="0">
                <a:solidFill>
                  <a:schemeClr val="tx1"/>
                </a:solidFill>
                <a:effectLst/>
                <a:latin typeface="+mn-lt"/>
                <a:ea typeface="+mn-ea"/>
                <a:cs typeface="+mn-cs"/>
              </a:rPr>
              <a:t> for hosting and creating badges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11</a:t>
            </a:fld>
            <a:endParaRPr lang="en-AU" dirty="0"/>
          </a:p>
        </p:txBody>
      </p:sp>
    </p:spTree>
    <p:extLst>
      <p:ext uri="{BB962C8B-B14F-4D97-AF65-F5344CB8AC3E}">
        <p14:creationId xmlns:p14="http://schemas.microsoft.com/office/powerpoint/2010/main" val="428219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 main roles:</a:t>
            </a:r>
          </a:p>
          <a:p>
            <a:r>
              <a:rPr lang="en-AU" b="1" baseline="0" dirty="0" smtClean="0"/>
              <a:t>The Issuer </a:t>
            </a:r>
            <a:r>
              <a:rPr lang="en-AU" baseline="0" dirty="0" smtClean="0"/>
              <a:t>– creates the badge, decides the criteria for earning the badge (skills/knowledge required, and how to assess/prove). This should be rigorous if you want the badge to hold any value.</a:t>
            </a:r>
          </a:p>
          <a:p>
            <a:endParaRPr lang="en-AU" baseline="0" dirty="0" smtClean="0"/>
          </a:p>
          <a:p>
            <a:r>
              <a:rPr lang="en-AU" b="1" dirty="0" smtClean="0"/>
              <a:t>The earner </a:t>
            </a:r>
            <a:r>
              <a:rPr lang="en-AU" dirty="0" smtClean="0"/>
              <a:t>– anyone who wants to earn a badge – and they can demonstrate their</a:t>
            </a:r>
            <a:r>
              <a:rPr lang="en-AU" baseline="0" dirty="0" smtClean="0"/>
              <a:t> mastery represented by the badge. (Girl Guides, swimmers, competency on a piece of equipment).</a:t>
            </a:r>
          </a:p>
          <a:p>
            <a:r>
              <a:rPr lang="en-AU" baseline="0" dirty="0" smtClean="0"/>
              <a:t>The earner will store their badges in a digital backpack</a:t>
            </a:r>
          </a:p>
          <a:p>
            <a:endParaRPr lang="en-AU" baseline="0" dirty="0" smtClean="0"/>
          </a:p>
          <a:p>
            <a:r>
              <a:rPr lang="en-AU" b="1" baseline="0" dirty="0" smtClean="0"/>
              <a:t>The Displayer </a:t>
            </a:r>
            <a:r>
              <a:rPr lang="en-AU" baseline="0" dirty="0" smtClean="0"/>
              <a:t>– provides the ability to display the badges. Facebook, WordPress, Tumblr, Mahara. They will retrieve the badges from an earner’s backpack and display them for others to see</a:t>
            </a: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12</a:t>
            </a:fld>
            <a:endParaRPr lang="en-AU" dirty="0"/>
          </a:p>
        </p:txBody>
      </p:sp>
    </p:spTree>
    <p:extLst>
      <p:ext uri="{BB962C8B-B14F-4D97-AF65-F5344CB8AC3E}">
        <p14:creationId xmlns:p14="http://schemas.microsoft.com/office/powerpoint/2010/main" val="248906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b="1" dirty="0" smtClean="0"/>
              <a:t>The earner </a:t>
            </a:r>
            <a:r>
              <a:rPr lang="en-AU" dirty="0" smtClean="0"/>
              <a:t>– anyone who wants to earn a badge – and can demonstrate their</a:t>
            </a:r>
            <a:r>
              <a:rPr lang="en-AU" baseline="0" dirty="0" smtClean="0"/>
              <a:t> mastery represented by the badge. (Girl Guides, swimmers, competency on a piece of equipment).</a:t>
            </a:r>
          </a:p>
          <a:p>
            <a:r>
              <a:rPr lang="en-AU" baseline="0" dirty="0" smtClean="0"/>
              <a:t>The earner will store their badges in a digital backpack</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13</a:t>
            </a:fld>
            <a:endParaRPr lang="en-AU" dirty="0"/>
          </a:p>
        </p:txBody>
      </p:sp>
    </p:spTree>
    <p:extLst>
      <p:ext uri="{BB962C8B-B14F-4D97-AF65-F5344CB8AC3E}">
        <p14:creationId xmlns:p14="http://schemas.microsoft.com/office/powerpoint/2010/main" val="248906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b="1" baseline="0" dirty="0" smtClean="0"/>
              <a:t>The Displayer </a:t>
            </a:r>
            <a:r>
              <a:rPr lang="en-AU" baseline="0" dirty="0" smtClean="0"/>
              <a:t>– provides the ability to display the badges. Facebook, WordPress, Tumblr, Mahara. They will retrieve the badges from an earner’s backpack and display them for others to see</a:t>
            </a: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14</a:t>
            </a:fld>
            <a:endParaRPr lang="en-AU" dirty="0"/>
          </a:p>
        </p:txBody>
      </p:sp>
    </p:spTree>
    <p:extLst>
      <p:ext uri="{BB962C8B-B14F-4D97-AF65-F5344CB8AC3E}">
        <p14:creationId xmlns:p14="http://schemas.microsoft.com/office/powerpoint/2010/main" val="2489065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Open badges from a learner point of view</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Student earns badges, maybe from different</a:t>
            </a:r>
            <a:r>
              <a:rPr lang="en-AU" baseline="0" dirty="0" smtClean="0"/>
              <a:t> organisations</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Perhaps the bandaging section of a first aid course from an RTO</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trips and falls </a:t>
            </a:r>
            <a:r>
              <a:rPr lang="en-AU" baseline="0" dirty="0" err="1" smtClean="0"/>
              <a:t>secrion</a:t>
            </a:r>
            <a:r>
              <a:rPr lang="en-AU" baseline="0" dirty="0" smtClean="0"/>
              <a:t> of a WHS course from a workplace</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And a literacy part of a LLN course at a TAFE</a:t>
            </a:r>
          </a:p>
          <a:p>
            <a:endParaRPr lang="en-AU" baseline="0" dirty="0" smtClean="0"/>
          </a:p>
        </p:txBody>
      </p:sp>
      <p:sp>
        <p:nvSpPr>
          <p:cNvPr id="4" name="Slide Number Placeholder 3"/>
          <p:cNvSpPr>
            <a:spLocks noGrp="1"/>
          </p:cNvSpPr>
          <p:nvPr>
            <p:ph type="sldNum" sz="quarter" idx="10"/>
          </p:nvPr>
        </p:nvSpPr>
        <p:spPr/>
        <p:txBody>
          <a:bodyPr/>
          <a:lstStyle/>
          <a:p>
            <a:fld id="{76AC90B1-D748-4DCB-8FDB-164EBB241FD0}" type="slidenum">
              <a:rPr lang="en-AU" smtClean="0"/>
              <a:t>15</a:t>
            </a:fld>
            <a:endParaRPr lang="en-AU"/>
          </a:p>
        </p:txBody>
      </p:sp>
    </p:spTree>
    <p:extLst>
      <p:ext uri="{BB962C8B-B14F-4D97-AF65-F5344CB8AC3E}">
        <p14:creationId xmlns:p14="http://schemas.microsoft.com/office/powerpoint/2010/main" val="233894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Learner uploads the badges to their Mozilla backpack</a:t>
            </a:r>
          </a:p>
        </p:txBody>
      </p:sp>
      <p:sp>
        <p:nvSpPr>
          <p:cNvPr id="4" name="Slide Number Placeholder 3"/>
          <p:cNvSpPr>
            <a:spLocks noGrp="1"/>
          </p:cNvSpPr>
          <p:nvPr>
            <p:ph type="sldNum" sz="quarter" idx="10"/>
          </p:nvPr>
        </p:nvSpPr>
        <p:spPr/>
        <p:txBody>
          <a:bodyPr/>
          <a:lstStyle/>
          <a:p>
            <a:fld id="{76AC90B1-D748-4DCB-8FDB-164EBB241FD0}" type="slidenum">
              <a:rPr lang="en-AU" smtClean="0"/>
              <a:t>16</a:t>
            </a:fld>
            <a:endParaRPr lang="en-AU"/>
          </a:p>
        </p:txBody>
      </p:sp>
    </p:spTree>
    <p:extLst>
      <p:ext uri="{BB962C8B-B14F-4D97-AF65-F5344CB8AC3E}">
        <p14:creationId xmlns:p14="http://schemas.microsoft.com/office/powerpoint/2010/main" val="233894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Student can display the badges in Moodle, Mahara, LinkedIn, Twitter, </a:t>
            </a:r>
            <a:r>
              <a:rPr lang="en-AU" baseline="0" dirty="0" err="1" smtClean="0"/>
              <a:t>Wordpress</a:t>
            </a:r>
            <a:r>
              <a:rPr lang="en-AU" baseline="0" dirty="0" smtClean="0"/>
              <a:t>, Facebook, </a:t>
            </a:r>
            <a:r>
              <a:rPr lang="en-AU" baseline="0" dirty="0" smtClean="0"/>
              <a:t>or a </a:t>
            </a:r>
            <a:r>
              <a:rPr lang="en-AU" baseline="0" dirty="0" smtClean="0"/>
              <a:t>web site</a:t>
            </a:r>
          </a:p>
          <a:p>
            <a:endParaRPr lang="en-AU" baseline="0" dirty="0" smtClean="0"/>
          </a:p>
          <a:p>
            <a:r>
              <a:rPr lang="en-AU" baseline="0" dirty="0" smtClean="0"/>
              <a:t>Assists with life long learning, as the learner can collect all badges earned in one </a:t>
            </a:r>
            <a:r>
              <a:rPr lang="en-AU" baseline="0" dirty="0" smtClean="0"/>
              <a:t>place.</a:t>
            </a:r>
            <a:endParaRPr lang="en-AU" dirty="0"/>
          </a:p>
        </p:txBody>
      </p:sp>
      <p:sp>
        <p:nvSpPr>
          <p:cNvPr id="4" name="Slide Number Placeholder 3"/>
          <p:cNvSpPr>
            <a:spLocks noGrp="1"/>
          </p:cNvSpPr>
          <p:nvPr>
            <p:ph type="sldNum" sz="quarter" idx="10"/>
          </p:nvPr>
        </p:nvSpPr>
        <p:spPr/>
        <p:txBody>
          <a:bodyPr/>
          <a:lstStyle/>
          <a:p>
            <a:fld id="{76AC90B1-D748-4DCB-8FDB-164EBB241FD0}" type="slidenum">
              <a:rPr lang="en-AU" smtClean="0"/>
              <a:t>17</a:t>
            </a:fld>
            <a:endParaRPr lang="en-AU"/>
          </a:p>
        </p:txBody>
      </p:sp>
    </p:spTree>
    <p:extLst>
      <p:ext uri="{BB962C8B-B14F-4D97-AF65-F5344CB8AC3E}">
        <p14:creationId xmlns:p14="http://schemas.microsoft.com/office/powerpoint/2010/main" val="233894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18</a:t>
            </a:fld>
            <a:endParaRPr lang="en-AU" dirty="0"/>
          </a:p>
        </p:txBody>
      </p:sp>
    </p:spTree>
    <p:extLst>
      <p:ext uri="{BB962C8B-B14F-4D97-AF65-F5344CB8AC3E}">
        <p14:creationId xmlns:p14="http://schemas.microsoft.com/office/powerpoint/2010/main" val="294108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In Moodle, I can see My latest badges block ((</a:t>
            </a:r>
            <a:r>
              <a:rPr lang="en-AU" dirty="0" smtClean="0">
                <a:solidFill>
                  <a:srgbClr val="FF0000"/>
                </a:solidFill>
                <a:effectLst>
                  <a:outerShdw blurRad="38100" dist="38100" dir="2700000" algn="tl">
                    <a:srgbClr val="000000">
                      <a:alpha val="43137"/>
                    </a:srgbClr>
                  </a:outerShdw>
                </a:effectLst>
              </a:rPr>
              <a:t>– can be added to My Home as well as to course))</a:t>
            </a:r>
          </a:p>
          <a:p>
            <a:r>
              <a:rPr lang="en-AU" dirty="0" smtClean="0"/>
              <a:t>Can see badges earned in this</a:t>
            </a:r>
            <a:r>
              <a:rPr lang="en-AU" baseline="0" dirty="0" smtClean="0"/>
              <a:t> Moodle, and users can also download badges earned from other sites into their Moodle profile.</a:t>
            </a:r>
            <a:endParaRPr lang="en-AU" dirty="0" smtClean="0"/>
          </a:p>
          <a:p>
            <a:endParaRPr lang="en-AU" dirty="0" smtClean="0"/>
          </a:p>
          <a:p>
            <a:r>
              <a:rPr lang="en-AU" dirty="0" smtClean="0"/>
              <a:t>You can also see public badges of other participants</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19</a:t>
            </a:fld>
            <a:endParaRPr lang="en-AU" dirty="0"/>
          </a:p>
        </p:txBody>
      </p:sp>
    </p:spTree>
    <p:extLst>
      <p:ext uri="{BB962C8B-B14F-4D97-AF65-F5344CB8AC3E}">
        <p14:creationId xmlns:p14="http://schemas.microsoft.com/office/powerpoint/2010/main" val="34946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r>
              <a:rPr lang="en-AU" dirty="0" smtClean="0"/>
              <a:t>What open badges are, and why we would</a:t>
            </a:r>
            <a:r>
              <a:rPr lang="en-AU" baseline="0" dirty="0" smtClean="0"/>
              <a:t> use them</a:t>
            </a:r>
          </a:p>
        </p:txBody>
      </p:sp>
      <p:sp>
        <p:nvSpPr>
          <p:cNvPr id="4" name="Slide Number Placeholder 3"/>
          <p:cNvSpPr>
            <a:spLocks noGrp="1"/>
          </p:cNvSpPr>
          <p:nvPr>
            <p:ph type="sldNum" sz="quarter" idx="10"/>
          </p:nvPr>
        </p:nvSpPr>
        <p:spPr/>
        <p:txBody>
          <a:bodyPr/>
          <a:lstStyle/>
          <a:p>
            <a:fld id="{33E7EB5D-A4AE-488B-B54B-011182C6BF6A}" type="slidenum">
              <a:rPr lang="en-AU" smtClean="0"/>
              <a:t>2</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use badges in Moodle:</a:t>
            </a:r>
          </a:p>
          <a:p>
            <a:r>
              <a:rPr lang="en-AU" dirty="0" smtClean="0"/>
              <a:t>Teacher creates a badge, adds it to a course – with criteria for earning it</a:t>
            </a:r>
          </a:p>
          <a:p>
            <a:r>
              <a:rPr lang="en-AU" dirty="0" smtClean="0"/>
              <a:t>Student earns badge</a:t>
            </a:r>
          </a:p>
          <a:p>
            <a:r>
              <a:rPr lang="en-AU" dirty="0" smtClean="0"/>
              <a:t>Uploads it to Backpack</a:t>
            </a:r>
          </a:p>
          <a:p>
            <a:r>
              <a:rPr lang="en-AU" dirty="0" smtClean="0"/>
              <a:t>Display badge on LinkedIn, Facebook, Mahara, Moodle, etc</a:t>
            </a:r>
          </a:p>
          <a:p>
            <a:endParaRPr lang="en-AU" dirty="0"/>
          </a:p>
        </p:txBody>
      </p:sp>
      <p:sp>
        <p:nvSpPr>
          <p:cNvPr id="4" name="Slide Number Placeholder 3"/>
          <p:cNvSpPr>
            <a:spLocks noGrp="1"/>
          </p:cNvSpPr>
          <p:nvPr>
            <p:ph type="sldNum" sz="quarter" idx="10"/>
          </p:nvPr>
        </p:nvSpPr>
        <p:spPr/>
        <p:txBody>
          <a:bodyPr/>
          <a:lstStyle/>
          <a:p>
            <a:fld id="{76AC90B1-D748-4DCB-8FDB-164EBB241FD0}" type="slidenum">
              <a:rPr lang="en-AU" smtClean="0"/>
              <a:t>20</a:t>
            </a:fld>
            <a:endParaRPr lang="en-AU"/>
          </a:p>
        </p:txBody>
      </p:sp>
    </p:spTree>
    <p:extLst>
      <p:ext uri="{BB962C8B-B14F-4D97-AF65-F5344CB8AC3E}">
        <p14:creationId xmlns:p14="http://schemas.microsoft.com/office/powerpoint/2010/main" val="934367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Make a badge </a:t>
            </a:r>
            <a:r>
              <a:rPr lang="en-AU" sz="1200" dirty="0" smtClean="0">
                <a:hlinkClick r:id="rId3"/>
              </a:rPr>
              <a:t>https://www.openbadges.me/</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21</a:t>
            </a:fld>
            <a:endParaRPr lang="en-AU" dirty="0"/>
          </a:p>
        </p:txBody>
      </p:sp>
    </p:spTree>
    <p:extLst>
      <p:ext uri="{BB962C8B-B14F-4D97-AF65-F5344CB8AC3E}">
        <p14:creationId xmlns:p14="http://schemas.microsoft.com/office/powerpoint/2010/main" val="61217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www.openbadges.me</a:t>
            </a:r>
          </a:p>
          <a:p>
            <a:r>
              <a:rPr lang="en-AU" dirty="0" smtClean="0"/>
              <a:t>Will need to login with email address</a:t>
            </a:r>
          </a:p>
          <a:p>
            <a:endParaRPr lang="en-AU" dirty="0" smtClean="0"/>
          </a:p>
          <a:p>
            <a:r>
              <a:rPr lang="en-AU" dirty="0" smtClean="0">
                <a:hlinkClick r:id="rId3"/>
              </a:rPr>
              <a:t>badg.us</a:t>
            </a:r>
            <a:r>
              <a:rPr lang="en-AU" dirty="0" smtClean="0"/>
              <a:t>, </a:t>
            </a:r>
            <a:r>
              <a:rPr lang="en-AU" dirty="0" smtClean="0">
                <a:hlinkClick r:id="rId4"/>
              </a:rPr>
              <a:t>forallbadges</a:t>
            </a:r>
            <a:r>
              <a:rPr lang="en-AU" dirty="0" smtClean="0"/>
              <a:t> or </a:t>
            </a:r>
            <a:r>
              <a:rPr lang="en-AU" dirty="0" smtClean="0">
                <a:hlinkClick r:id="rId5"/>
              </a:rPr>
              <a:t>openbadges.me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22</a:t>
            </a:fld>
            <a:endParaRPr lang="en-AU" dirty="0"/>
          </a:p>
        </p:txBody>
      </p:sp>
    </p:spTree>
    <p:extLst>
      <p:ext uri="{BB962C8B-B14F-4D97-AF65-F5344CB8AC3E}">
        <p14:creationId xmlns:p14="http://schemas.microsoft.com/office/powerpoint/2010/main" val="3437854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Beta version</a:t>
            </a:r>
          </a:p>
          <a:p>
            <a:r>
              <a:rPr lang="en-AU" dirty="0" smtClean="0"/>
              <a:t>Click on Shapes…</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23</a:t>
            </a:fld>
            <a:endParaRPr lang="en-AU" dirty="0"/>
          </a:p>
        </p:txBody>
      </p:sp>
    </p:spTree>
    <p:extLst>
      <p:ext uri="{BB962C8B-B14F-4D97-AF65-F5344CB8AC3E}">
        <p14:creationId xmlns:p14="http://schemas.microsoft.com/office/powerpoint/2010/main" val="250795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Can click on</a:t>
            </a:r>
            <a:r>
              <a:rPr lang="en-AU" baseline="0" dirty="0" smtClean="0"/>
              <a:t> the basic shapes for more </a:t>
            </a:r>
          </a:p>
          <a:p>
            <a:r>
              <a:rPr lang="en-AU" baseline="0" dirty="0" smtClean="0"/>
              <a:t>Click on the colour picker to change the colour</a:t>
            </a:r>
          </a:p>
          <a:p>
            <a:r>
              <a:rPr lang="en-AU" baseline="0" dirty="0" smtClean="0"/>
              <a:t>If you use your own image – default size 90x90 pixels</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24</a:t>
            </a:fld>
            <a:endParaRPr lang="en-AU" dirty="0"/>
          </a:p>
        </p:txBody>
      </p:sp>
    </p:spTree>
    <p:extLst>
      <p:ext uri="{BB962C8B-B14F-4D97-AF65-F5344CB8AC3E}">
        <p14:creationId xmlns:p14="http://schemas.microsoft.com/office/powerpoint/2010/main" val="2827695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Use the sliders to position the text, you can also change font face, size, bold, italic, colour</a:t>
            </a:r>
          </a:p>
          <a:p>
            <a:r>
              <a:rPr lang="en-AU" dirty="0" smtClean="0"/>
              <a:t>You can then download the badge – it will be a .png file</a:t>
            </a:r>
          </a:p>
          <a:p>
            <a:r>
              <a:rPr lang="en-AU" dirty="0" smtClean="0"/>
              <a:t>Download and open</a:t>
            </a:r>
          </a:p>
          <a:p>
            <a:r>
              <a:rPr lang="en-AU" dirty="0" smtClean="0"/>
              <a:t>That is fun </a:t>
            </a:r>
            <a:r>
              <a:rPr lang="en-AU" dirty="0" smtClean="0">
                <a:sym typeface="Wingdings" pitchFamily="2" charset="2"/>
              </a:rPr>
              <a:t></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25</a:t>
            </a:fld>
            <a:endParaRPr lang="en-AU" dirty="0"/>
          </a:p>
        </p:txBody>
      </p:sp>
    </p:spTree>
    <p:extLst>
      <p:ext uri="{BB962C8B-B14F-4D97-AF65-F5344CB8AC3E}">
        <p14:creationId xmlns:p14="http://schemas.microsoft.com/office/powerpoint/2010/main" val="54918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Learners who earn badges can store them in a Mozilla Backpack – currently this is the only place for</a:t>
            </a:r>
            <a:r>
              <a:rPr lang="en-AU" baseline="0" dirty="0" smtClean="0"/>
              <a:t> storing badges – and it is open source, so free to use</a:t>
            </a:r>
          </a:p>
          <a:p>
            <a:r>
              <a:rPr lang="en-AU" dirty="0" smtClean="0"/>
              <a:t>http://backpack.openbadges.org/backpack/login</a:t>
            </a:r>
          </a:p>
          <a:p>
            <a:r>
              <a:rPr lang="en-AU" dirty="0" smtClean="0"/>
              <a:t>There is a document to accompany this video, so you can</a:t>
            </a:r>
            <a:r>
              <a:rPr lang="en-AU" baseline="0" dirty="0" smtClean="0"/>
              <a:t> get the link from there.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26</a:t>
            </a:fld>
            <a:endParaRPr lang="en-AU" dirty="0"/>
          </a:p>
        </p:txBody>
      </p:sp>
    </p:spTree>
    <p:extLst>
      <p:ext uri="{BB962C8B-B14F-4D97-AF65-F5344CB8AC3E}">
        <p14:creationId xmlns:p14="http://schemas.microsoft.com/office/powerpoint/2010/main" val="322097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Add email address and </a:t>
            </a:r>
            <a:r>
              <a:rPr lang="en-AU" b="1" dirty="0" smtClean="0"/>
              <a:t>Next</a:t>
            </a:r>
            <a:endParaRPr lang="en-AU" dirty="0" smtClean="0"/>
          </a:p>
          <a:p>
            <a:r>
              <a:rPr lang="en-AU" dirty="0" smtClean="0"/>
              <a:t>Then add your password, and you will be sent an email for you to confirm the account details.</a:t>
            </a:r>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27</a:t>
            </a:fld>
            <a:endParaRPr lang="en-AU" dirty="0"/>
          </a:p>
        </p:txBody>
      </p:sp>
    </p:spTree>
    <p:extLst>
      <p:ext uri="{BB962C8B-B14F-4D97-AF65-F5344CB8AC3E}">
        <p14:creationId xmlns:p14="http://schemas.microsoft.com/office/powerpoint/2010/main" val="124202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In Moodle…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28</a:t>
            </a:fld>
            <a:endParaRPr lang="en-AU" dirty="0"/>
          </a:p>
        </p:txBody>
      </p:sp>
    </p:spTree>
    <p:extLst>
      <p:ext uri="{BB962C8B-B14F-4D97-AF65-F5344CB8AC3E}">
        <p14:creationId xmlns:p14="http://schemas.microsoft.com/office/powerpoint/2010/main" val="4197515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After backpack connection is successfully established, badges from your backpack can be displayed on your "My Badges" page and your profile page.</a:t>
            </a:r>
          </a:p>
          <a:p>
            <a:r>
              <a:rPr lang="en-AU" dirty="0" smtClean="0"/>
              <a:t>In this area, you can select </a:t>
            </a:r>
            <a:r>
              <a:rPr lang="en-AU" b="1" dirty="0" smtClean="0"/>
              <a:t>collections</a:t>
            </a:r>
            <a:r>
              <a:rPr lang="en-AU" dirty="0" smtClean="0"/>
              <a:t> of badges from your backpack that you would like to display in your profile.</a:t>
            </a:r>
          </a:p>
        </p:txBody>
      </p:sp>
      <p:sp>
        <p:nvSpPr>
          <p:cNvPr id="4" name="Slide Number Placeholder 3"/>
          <p:cNvSpPr>
            <a:spLocks noGrp="1"/>
          </p:cNvSpPr>
          <p:nvPr>
            <p:ph type="sldNum" sz="quarter" idx="10"/>
          </p:nvPr>
        </p:nvSpPr>
        <p:spPr/>
        <p:txBody>
          <a:bodyPr/>
          <a:lstStyle/>
          <a:p>
            <a:fld id="{33E7EB5D-A4AE-488B-B54B-011182C6BF6A}" type="slidenum">
              <a:rPr lang="en-AU" smtClean="0"/>
              <a:t>29</a:t>
            </a:fld>
            <a:endParaRPr lang="en-AU" dirty="0"/>
          </a:p>
        </p:txBody>
      </p:sp>
    </p:spTree>
    <p:extLst>
      <p:ext uri="{BB962C8B-B14F-4D97-AF65-F5344CB8AC3E}">
        <p14:creationId xmlns:p14="http://schemas.microsoft.com/office/powerpoint/2010/main" val="272166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r>
              <a:rPr lang="en-AU" baseline="0" dirty="0" smtClean="0"/>
              <a:t>How to create badges to use</a:t>
            </a:r>
          </a:p>
        </p:txBody>
      </p:sp>
      <p:sp>
        <p:nvSpPr>
          <p:cNvPr id="4" name="Slide Number Placeholder 3"/>
          <p:cNvSpPr>
            <a:spLocks noGrp="1"/>
          </p:cNvSpPr>
          <p:nvPr>
            <p:ph type="sldNum" sz="quarter" idx="10"/>
          </p:nvPr>
        </p:nvSpPr>
        <p:spPr/>
        <p:txBody>
          <a:bodyPr/>
          <a:lstStyle/>
          <a:p>
            <a:fld id="{33E7EB5D-A4AE-488B-B54B-011182C6BF6A}" type="slidenum">
              <a:rPr lang="en-AU" smtClean="0"/>
              <a:t>3</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31</a:t>
            </a:fld>
            <a:endParaRPr lang="en-AU" dirty="0"/>
          </a:p>
        </p:txBody>
      </p:sp>
    </p:spTree>
    <p:extLst>
      <p:ext uri="{BB962C8B-B14F-4D97-AF65-F5344CB8AC3E}">
        <p14:creationId xmlns:p14="http://schemas.microsoft.com/office/powerpoint/2010/main" val="1302218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Click on actual badge to drag and drop to a</a:t>
            </a:r>
            <a:r>
              <a:rPr lang="en-AU" baseline="0" dirty="0" smtClean="0"/>
              <a:t> collection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Can rename collection by clicking on ‘New Collection’ and typing a new name</a:t>
            </a:r>
            <a:endParaRPr lang="en-AU" dirty="0" smtClean="0"/>
          </a:p>
          <a:p>
            <a:r>
              <a:rPr lang="en-AU" dirty="0" smtClean="0"/>
              <a:t>Tick the Public box to make the collection public</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37</a:t>
            </a:fld>
            <a:endParaRPr lang="en-AU" dirty="0"/>
          </a:p>
        </p:txBody>
      </p:sp>
    </p:spTree>
    <p:extLst>
      <p:ext uri="{BB962C8B-B14F-4D97-AF65-F5344CB8AC3E}">
        <p14:creationId xmlns:p14="http://schemas.microsoft.com/office/powerpoint/2010/main" val="2476609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Can also:</a:t>
            </a:r>
          </a:p>
          <a:p>
            <a:r>
              <a:rPr lang="en-AU" dirty="0" smtClean="0"/>
              <a:t>Download badges to your</a:t>
            </a:r>
            <a:r>
              <a:rPr lang="en-AU" baseline="0" dirty="0" smtClean="0"/>
              <a:t> local computer</a:t>
            </a:r>
          </a:p>
          <a:p>
            <a:r>
              <a:rPr lang="en-AU" baseline="0" dirty="0" smtClean="0"/>
              <a:t>Import badges received elsewhere</a:t>
            </a:r>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38</a:t>
            </a:fld>
            <a:endParaRPr lang="en-AU" dirty="0"/>
          </a:p>
        </p:txBody>
      </p:sp>
    </p:spTree>
    <p:extLst>
      <p:ext uri="{BB962C8B-B14F-4D97-AF65-F5344CB8AC3E}">
        <p14:creationId xmlns:p14="http://schemas.microsoft.com/office/powerpoint/2010/main" val="2672743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In the Administration</a:t>
            </a:r>
            <a:r>
              <a:rPr lang="en-AU" baseline="0" dirty="0" smtClean="0"/>
              <a:t> block, under </a:t>
            </a:r>
            <a:r>
              <a:rPr lang="en-AU" dirty="0" smtClean="0"/>
              <a:t>Site administration &gt;</a:t>
            </a:r>
            <a:r>
              <a:rPr lang="en-AU" baseline="0" dirty="0" smtClean="0"/>
              <a:t> Badges, TrainingVC administrators </a:t>
            </a:r>
            <a:r>
              <a:rPr lang="en-AU" dirty="0" smtClean="0"/>
              <a:t>can </a:t>
            </a:r>
            <a:r>
              <a:rPr lang="en-AU" dirty="0" smtClean="0"/>
              <a:t>set ‘Badges settings’; this may be to issue a badge on completion of a set of courses</a:t>
            </a:r>
          </a:p>
          <a:p>
            <a:endParaRPr lang="en-AU" dirty="0" smtClean="0"/>
          </a:p>
          <a:p>
            <a:r>
              <a:rPr lang="en-AU" dirty="0" smtClean="0"/>
              <a:t>Teachers</a:t>
            </a:r>
            <a:r>
              <a:rPr lang="en-AU" baseline="0" dirty="0" smtClean="0"/>
              <a:t> can set up badges from their course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39</a:t>
            </a:fld>
            <a:endParaRPr lang="en-AU" dirty="0"/>
          </a:p>
        </p:txBody>
      </p:sp>
    </p:spTree>
    <p:extLst>
      <p:ext uri="{BB962C8B-B14F-4D97-AF65-F5344CB8AC3E}">
        <p14:creationId xmlns:p14="http://schemas.microsoft.com/office/powerpoint/2010/main" val="1016585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For admin</a:t>
            </a:r>
            <a:r>
              <a:rPr lang="en-AU" baseline="0" dirty="0" smtClean="0"/>
              <a:t> to control</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40</a:t>
            </a:fld>
            <a:endParaRPr lang="en-AU" dirty="0"/>
          </a:p>
        </p:txBody>
      </p:sp>
    </p:spTree>
    <p:extLst>
      <p:ext uri="{BB962C8B-B14F-4D97-AF65-F5344CB8AC3E}">
        <p14:creationId xmlns:p14="http://schemas.microsoft.com/office/powerpoint/2010/main" val="1373079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From a course, teachers can Add badges and Manage badges</a:t>
            </a:r>
          </a:p>
          <a:p>
            <a:r>
              <a:rPr lang="en-AU" sz="1200" b="0" i="0" kern="1200" dirty="0" smtClean="0">
                <a:solidFill>
                  <a:schemeClr val="tx1"/>
                </a:solidFill>
                <a:effectLst/>
                <a:latin typeface="+mn-lt"/>
                <a:ea typeface="+mn-ea"/>
                <a:cs typeface="+mn-cs"/>
              </a:rPr>
              <a:t>Before a badge has been issued to at least one user, all its details and settings can be edited.</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41</a:t>
            </a:fld>
            <a:endParaRPr lang="en-AU" dirty="0"/>
          </a:p>
        </p:txBody>
      </p:sp>
    </p:spTree>
    <p:extLst>
      <p:ext uri="{BB962C8B-B14F-4D97-AF65-F5344CB8AC3E}">
        <p14:creationId xmlns:p14="http://schemas.microsoft.com/office/powerpoint/2010/main" val="65338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Go to the course, then Badges&gt;</a:t>
            </a:r>
            <a:r>
              <a:rPr lang="en-AU" sz="1200" b="0" i="0" kern="1200" baseline="0" dirty="0" smtClean="0">
                <a:solidFill>
                  <a:schemeClr val="tx1"/>
                </a:solidFill>
                <a:effectLst/>
                <a:latin typeface="+mn-lt"/>
                <a:ea typeface="+mn-ea"/>
                <a:cs typeface="+mn-cs"/>
              </a:rPr>
              <a:t> Add a new badge, and complete the settings</a:t>
            </a:r>
          </a:p>
          <a:p>
            <a:endParaRPr lang="en-AU" sz="1200" b="0" i="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7EB5D-A4AE-488B-B54B-011182C6BF6A}" type="slidenum">
              <a:rPr lang="en-AU" smtClean="0"/>
              <a:t>42</a:t>
            </a:fld>
            <a:endParaRPr lang="en-AU" dirty="0"/>
          </a:p>
        </p:txBody>
      </p:sp>
    </p:spTree>
    <p:extLst>
      <p:ext uri="{BB962C8B-B14F-4D97-AF65-F5344CB8AC3E}">
        <p14:creationId xmlns:p14="http://schemas.microsoft.com/office/powerpoint/2010/main" val="1889356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Use the tabs</a:t>
            </a:r>
            <a:r>
              <a:rPr lang="en-AU" baseline="0" dirty="0" smtClean="0"/>
              <a:t> along the top to manage the badge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43</a:t>
            </a:fld>
            <a:endParaRPr lang="en-AU" dirty="0"/>
          </a:p>
        </p:txBody>
      </p:sp>
    </p:spTree>
    <p:extLst>
      <p:ext uri="{BB962C8B-B14F-4D97-AF65-F5344CB8AC3E}">
        <p14:creationId xmlns:p14="http://schemas.microsoft.com/office/powerpoint/2010/main" val="3040811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Criteria</a:t>
            </a:r>
          </a:p>
          <a:p>
            <a:r>
              <a:rPr lang="en-AU" dirty="0" smtClean="0"/>
              <a:t>You can</a:t>
            </a:r>
            <a:r>
              <a:rPr lang="en-AU" baseline="0" dirty="0" smtClean="0"/>
              <a:t> allow users with a particular role to manually issue badges; </a:t>
            </a:r>
          </a:p>
          <a:p>
            <a:r>
              <a:rPr lang="en-AU" baseline="0" dirty="0" smtClean="0"/>
              <a:t>Or have badges issued on successful completion of the course, </a:t>
            </a:r>
          </a:p>
          <a:p>
            <a:r>
              <a:rPr lang="en-AU" baseline="0" dirty="0" smtClean="0"/>
              <a:t>Or on completion of an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Once criteria have been set, you are returned to the Manage badges screen where you must "enable access" for the badge to be available</a:t>
            </a:r>
          </a:p>
          <a:p>
            <a:endParaRPr lang="en-AU" dirty="0" smtClean="0"/>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[[NOTES:</a:t>
            </a:r>
          </a:p>
          <a:p>
            <a:r>
              <a:rPr lang="en-AU" sz="1200" b="0" i="0" kern="1200" dirty="0" smtClean="0">
                <a:solidFill>
                  <a:schemeClr val="tx1"/>
                </a:solidFill>
                <a:effectLst/>
                <a:latin typeface="+mn-lt"/>
                <a:ea typeface="+mn-ea"/>
                <a:cs typeface="+mn-cs"/>
              </a:rPr>
              <a:t>When selecting Manual completion by role, you can choose the role you wish to award the badge, so for example a teacher could allow a non-editing teacher to award badges in the course.</a:t>
            </a:r>
          </a:p>
          <a:p>
            <a:r>
              <a:rPr lang="en-AU" sz="1200" b="0" i="0" kern="1200" dirty="0" smtClean="0">
                <a:solidFill>
                  <a:schemeClr val="tx1"/>
                </a:solidFill>
                <a:effectLst/>
                <a:latin typeface="+mn-lt"/>
                <a:ea typeface="+mn-ea"/>
                <a:cs typeface="+mn-cs"/>
              </a:rPr>
              <a:t>For badges to be awarded for course or activity completion, </a:t>
            </a:r>
            <a:r>
              <a:rPr lang="en-AU" sz="1200" b="0" i="0" u="none" strike="noStrike" kern="1200" dirty="0" smtClean="0">
                <a:solidFill>
                  <a:schemeClr val="tx1"/>
                </a:solidFill>
                <a:effectLst/>
                <a:latin typeface="+mn-lt"/>
                <a:ea typeface="+mn-ea"/>
                <a:cs typeface="+mn-cs"/>
                <a:hlinkClick r:id="rId3" tooltip="Completion tracking"/>
              </a:rPr>
              <a:t>Completion tracking</a:t>
            </a:r>
            <a:r>
              <a:rPr lang="en-AU" sz="1200" b="0" i="0" kern="1200" dirty="0" smtClean="0">
                <a:solidFill>
                  <a:schemeClr val="tx1"/>
                </a:solidFill>
                <a:effectLst/>
                <a:latin typeface="+mn-lt"/>
                <a:ea typeface="+mn-ea"/>
                <a:cs typeface="+mn-cs"/>
              </a:rPr>
              <a:t> must be enabled in the site and the course.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Users who issue a badge must have "moodle/badges:awardbadge" capability. ]]</a:t>
            </a:r>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44</a:t>
            </a:fld>
            <a:endParaRPr lang="en-AU" dirty="0"/>
          </a:p>
        </p:txBody>
      </p:sp>
    </p:spTree>
    <p:extLst>
      <p:ext uri="{BB962C8B-B14F-4D97-AF65-F5344CB8AC3E}">
        <p14:creationId xmlns:p14="http://schemas.microsoft.com/office/powerpoint/2010/main" val="838125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You will get a message:</a:t>
            </a:r>
          </a:p>
          <a:p>
            <a:r>
              <a:rPr lang="en-AU" sz="1200" b="0" i="0" kern="1200" dirty="0" smtClean="0">
                <a:solidFill>
                  <a:schemeClr val="tx1"/>
                </a:solidFill>
                <a:effectLst/>
                <a:latin typeface="+mn-lt"/>
                <a:ea typeface="+mn-ea"/>
                <a:cs typeface="+mn-cs"/>
              </a:rPr>
              <a:t>This action will perform a check if any of the users have already completed all the requirements for 'Wine course - excellent enthusiasm' badge?</a:t>
            </a:r>
          </a:p>
          <a:p>
            <a:r>
              <a:rPr lang="en-AU" sz="1200" b="0" i="0" kern="1200" dirty="0" smtClean="0">
                <a:solidFill>
                  <a:schemeClr val="tx1"/>
                </a:solidFill>
                <a:effectLst/>
                <a:latin typeface="+mn-lt"/>
                <a:ea typeface="+mn-ea"/>
                <a:cs typeface="+mn-cs"/>
              </a:rPr>
              <a:t>Would you like to proceed?</a:t>
            </a: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NOTE: you</a:t>
            </a:r>
            <a:r>
              <a:rPr lang="en-AU" sz="1200" b="0" i="0" kern="1200" baseline="0" dirty="0" smtClean="0">
                <a:solidFill>
                  <a:schemeClr val="tx1"/>
                </a:solidFill>
                <a:effectLst/>
                <a:latin typeface="+mn-lt"/>
                <a:ea typeface="+mn-ea"/>
                <a:cs typeface="+mn-cs"/>
              </a:rPr>
              <a:t> need to ‘Disable access’ if you want to edit the badge.</a:t>
            </a:r>
            <a:endParaRPr lang="en-AU" sz="1200" b="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45</a:t>
            </a:fld>
            <a:endParaRPr lang="en-AU" dirty="0"/>
          </a:p>
        </p:txBody>
      </p:sp>
    </p:spTree>
    <p:extLst>
      <p:ext uri="{BB962C8B-B14F-4D97-AF65-F5344CB8AC3E}">
        <p14:creationId xmlns:p14="http://schemas.microsoft.com/office/powerpoint/2010/main" val="139991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How to add an open badge to a course</a:t>
            </a:r>
          </a:p>
        </p:txBody>
      </p:sp>
      <p:sp>
        <p:nvSpPr>
          <p:cNvPr id="4" name="Slide Number Placeholder 3"/>
          <p:cNvSpPr>
            <a:spLocks noGrp="1"/>
          </p:cNvSpPr>
          <p:nvPr>
            <p:ph type="sldNum" sz="quarter" idx="10"/>
          </p:nvPr>
        </p:nvSpPr>
        <p:spPr/>
        <p:txBody>
          <a:bodyPr/>
          <a:lstStyle/>
          <a:p>
            <a:fld id="{33E7EB5D-A4AE-488B-B54B-011182C6BF6A}" type="slidenum">
              <a:rPr lang="en-AU" smtClean="0"/>
              <a:t>4</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If you allow manual issue, then you get a button to ‘award badge’ to individual students</a:t>
            </a:r>
          </a:p>
          <a:p>
            <a:endParaRPr lang="en-AU" dirty="0" smtClean="0"/>
          </a:p>
          <a:p>
            <a:r>
              <a:rPr lang="en-AU" dirty="0" smtClean="0"/>
              <a:t>NB Access must be enabled to award</a:t>
            </a:r>
            <a:r>
              <a:rPr lang="en-AU" baseline="0" dirty="0" smtClean="0"/>
              <a:t> a badge..</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46</a:t>
            </a:fld>
            <a:endParaRPr lang="en-AU" dirty="0"/>
          </a:p>
        </p:txBody>
      </p:sp>
    </p:spTree>
    <p:extLst>
      <p:ext uri="{BB962C8B-B14F-4D97-AF65-F5344CB8AC3E}">
        <p14:creationId xmlns:p14="http://schemas.microsoft.com/office/powerpoint/2010/main" val="2100675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To award badges to students manually,</a:t>
            </a:r>
            <a:r>
              <a:rPr lang="en-AU" baseline="0" dirty="0" smtClean="0"/>
              <a:t> you can click on the ‘award badge’ icon (trophy)</a:t>
            </a:r>
          </a:p>
          <a:p>
            <a:endParaRPr lang="en-AU" baseline="0" dirty="0" smtClean="0"/>
          </a:p>
          <a:p>
            <a:r>
              <a:rPr lang="en-AU" baseline="0" dirty="0" smtClean="0"/>
              <a:t>By default, recipients receive an email </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47</a:t>
            </a:fld>
            <a:endParaRPr lang="en-AU" dirty="0"/>
          </a:p>
        </p:txBody>
      </p:sp>
    </p:spTree>
    <p:extLst>
      <p:ext uri="{BB962C8B-B14F-4D97-AF65-F5344CB8AC3E}">
        <p14:creationId xmlns:p14="http://schemas.microsoft.com/office/powerpoint/2010/main" val="628006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Currently, once a badge has been issued in Moodle it cannot be revoked – or edited. </a:t>
            </a:r>
          </a:p>
          <a:p>
            <a:endParaRPr lang="en-AU" dirty="0" smtClean="0"/>
          </a:p>
          <a:p>
            <a:pPr marL="0" indent="0">
              <a:buNone/>
            </a:pPr>
            <a:r>
              <a:rPr lang="en-AU" dirty="0" smtClean="0"/>
              <a:t>So make sure that you are giving a badge to the correct users!</a:t>
            </a:r>
          </a:p>
          <a:p>
            <a:endParaRPr lang="en-AU" dirty="0"/>
          </a:p>
        </p:txBody>
      </p:sp>
      <p:sp>
        <p:nvSpPr>
          <p:cNvPr id="4" name="Slide Number Placeholder 3"/>
          <p:cNvSpPr>
            <a:spLocks noGrp="1"/>
          </p:cNvSpPr>
          <p:nvPr>
            <p:ph type="sldNum" sz="quarter" idx="10"/>
          </p:nvPr>
        </p:nvSpPr>
        <p:spPr/>
        <p:txBody>
          <a:bodyPr/>
          <a:lstStyle/>
          <a:p>
            <a:fld id="{76AC90B1-D748-4DCB-8FDB-164EBB241FD0}" type="slidenum">
              <a:rPr lang="en-AU" smtClean="0"/>
              <a:t>48</a:t>
            </a:fld>
            <a:endParaRPr lang="en-AU"/>
          </a:p>
        </p:txBody>
      </p:sp>
    </p:spTree>
    <p:extLst>
      <p:ext uri="{BB962C8B-B14F-4D97-AF65-F5344CB8AC3E}">
        <p14:creationId xmlns:p14="http://schemas.microsoft.com/office/powerpoint/2010/main" val="3062109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By default, recipients receive an email with the badge attached.</a:t>
            </a: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49</a:t>
            </a:fld>
            <a:endParaRPr lang="en-AU" dirty="0"/>
          </a:p>
        </p:txBody>
      </p:sp>
    </p:spTree>
    <p:extLst>
      <p:ext uri="{BB962C8B-B14F-4D97-AF65-F5344CB8AC3E}">
        <p14:creationId xmlns:p14="http://schemas.microsoft.com/office/powerpoint/2010/main" val="423854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Student goes to Navigation&gt; My profile&gt; My badges</a:t>
            </a:r>
          </a:p>
          <a:p>
            <a:r>
              <a:rPr lang="en-AU" dirty="0" smtClean="0"/>
              <a:t>To connect to a backpack, click ‘connect</a:t>
            </a:r>
            <a:r>
              <a:rPr lang="en-AU" baseline="0" dirty="0" smtClean="0"/>
              <a:t> to a backpack’</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50</a:t>
            </a:fld>
            <a:endParaRPr lang="en-AU" dirty="0"/>
          </a:p>
        </p:txBody>
      </p:sp>
    </p:spTree>
    <p:extLst>
      <p:ext uri="{BB962C8B-B14F-4D97-AF65-F5344CB8AC3E}">
        <p14:creationId xmlns:p14="http://schemas.microsoft.com/office/powerpoint/2010/main" val="3307344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Click ‘connect’</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51</a:t>
            </a:fld>
            <a:endParaRPr lang="en-AU" dirty="0"/>
          </a:p>
        </p:txBody>
      </p:sp>
    </p:spTree>
    <p:extLst>
      <p:ext uri="{BB962C8B-B14F-4D97-AF65-F5344CB8AC3E}">
        <p14:creationId xmlns:p14="http://schemas.microsoft.com/office/powerpoint/2010/main" val="3603115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Backpack connection</a:t>
            </a:r>
          </a:p>
          <a:p>
            <a:r>
              <a:rPr lang="en-AU" sz="1200" b="0" i="0" kern="1200" dirty="0" smtClean="0">
                <a:solidFill>
                  <a:schemeClr val="tx1"/>
                </a:solidFill>
                <a:effectLst/>
                <a:latin typeface="+mn-lt"/>
                <a:ea typeface="+mn-ea"/>
                <a:cs typeface="+mn-cs"/>
              </a:rPr>
              <a:t>If the email address a user has for Moodle is the same as their </a:t>
            </a:r>
            <a:r>
              <a:rPr lang="en-AU" sz="1200" b="0" i="0" u="none" strike="noStrike" kern="1200" dirty="0" smtClean="0">
                <a:solidFill>
                  <a:schemeClr val="tx1"/>
                </a:solidFill>
                <a:effectLst/>
                <a:latin typeface="+mn-lt"/>
                <a:ea typeface="+mn-ea"/>
                <a:cs typeface="+mn-cs"/>
                <a:hlinkClick r:id="rId3"/>
              </a:rPr>
              <a:t>Open Badges</a:t>
            </a:r>
            <a:r>
              <a:rPr lang="en-AU" sz="1200" b="0" i="0" kern="1200" dirty="0" smtClean="0">
                <a:solidFill>
                  <a:schemeClr val="tx1"/>
                </a:solidFill>
                <a:effectLst/>
                <a:latin typeface="+mn-lt"/>
                <a:ea typeface="+mn-ea"/>
                <a:cs typeface="+mn-cs"/>
              </a:rPr>
              <a:t> email address, then they will be automatically connected here and may choose to disconnect if they wish. If the email address a user has for Moodle is not the same, then they can add the email address which will connect them to their </a:t>
            </a:r>
            <a:r>
              <a:rPr lang="en-AU" sz="1200" b="0" i="0" u="none" strike="noStrike" kern="1200" dirty="0" smtClean="0">
                <a:solidFill>
                  <a:schemeClr val="tx1"/>
                </a:solidFill>
                <a:effectLst/>
                <a:latin typeface="+mn-lt"/>
                <a:ea typeface="+mn-ea"/>
                <a:cs typeface="+mn-cs"/>
                <a:hlinkClick r:id="rId3"/>
              </a:rPr>
              <a:t>backpack</a:t>
            </a:r>
            <a:r>
              <a:rPr lang="en-AU" sz="1200" b="0" i="0" kern="1200" dirty="0" smtClean="0">
                <a:solidFill>
                  <a:schemeClr val="tx1"/>
                </a:solidFill>
                <a:effectLst/>
                <a:latin typeface="+mn-lt"/>
                <a:ea typeface="+mn-ea"/>
                <a:cs typeface="+mn-cs"/>
              </a:rPr>
              <a:t>. They can then choose to "push" to their backpack badges which they have earned on Moodle. The badge must then be added to a public collection for it to be visible on their Moodle profile.</a:t>
            </a:r>
          </a:p>
          <a:p>
            <a:r>
              <a:rPr lang="en-AU" sz="1200" b="1" i="0" kern="1200" dirty="0" smtClean="0">
                <a:solidFill>
                  <a:schemeClr val="tx1"/>
                </a:solidFill>
                <a:effectLst/>
                <a:latin typeface="+mn-lt"/>
                <a:ea typeface="+mn-ea"/>
                <a:cs typeface="+mn-cs"/>
              </a:rPr>
              <a:t>Badge import settings</a:t>
            </a:r>
          </a:p>
          <a:p>
            <a:r>
              <a:rPr lang="en-AU" sz="1200" b="0" i="0" kern="1200" dirty="0" smtClean="0">
                <a:solidFill>
                  <a:schemeClr val="tx1"/>
                </a:solidFill>
                <a:effectLst/>
                <a:latin typeface="+mn-lt"/>
                <a:ea typeface="+mn-ea"/>
                <a:cs typeface="+mn-cs"/>
              </a:rPr>
              <a:t>Here, a user is prompted to choose which public collections to import and display.</a:t>
            </a:r>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53</a:t>
            </a:fld>
            <a:endParaRPr lang="en-AU" dirty="0"/>
          </a:p>
        </p:txBody>
      </p:sp>
    </p:spTree>
    <p:extLst>
      <p:ext uri="{BB962C8B-B14F-4D97-AF65-F5344CB8AC3E}">
        <p14:creationId xmlns:p14="http://schemas.microsoft.com/office/powerpoint/2010/main" val="198964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54</a:t>
            </a:fld>
            <a:endParaRPr lang="en-AU" dirty="0"/>
          </a:p>
        </p:txBody>
      </p:sp>
    </p:spTree>
    <p:extLst>
      <p:ext uri="{BB962C8B-B14F-4D97-AF65-F5344CB8AC3E}">
        <p14:creationId xmlns:p14="http://schemas.microsoft.com/office/powerpoint/2010/main" val="271120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55</a:t>
            </a:fld>
            <a:endParaRPr lang="en-AU" dirty="0"/>
          </a:p>
        </p:txBody>
      </p:sp>
    </p:spTree>
    <p:extLst>
      <p:ext uri="{BB962C8B-B14F-4D97-AF65-F5344CB8AC3E}">
        <p14:creationId xmlns:p14="http://schemas.microsoft.com/office/powerpoint/2010/main" val="271120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56</a:t>
            </a:fld>
            <a:endParaRPr lang="en-AU" dirty="0"/>
          </a:p>
        </p:txBody>
      </p:sp>
    </p:spTree>
    <p:extLst>
      <p:ext uri="{BB962C8B-B14F-4D97-AF65-F5344CB8AC3E}">
        <p14:creationId xmlns:p14="http://schemas.microsoft.com/office/powerpoint/2010/main" val="27112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r>
              <a:rPr lang="en-AU" baseline="0" dirty="0" smtClean="0"/>
              <a:t>How a learner sees and manages badges</a:t>
            </a:r>
          </a:p>
        </p:txBody>
      </p:sp>
      <p:sp>
        <p:nvSpPr>
          <p:cNvPr id="4" name="Slide Number Placeholder 3"/>
          <p:cNvSpPr>
            <a:spLocks noGrp="1"/>
          </p:cNvSpPr>
          <p:nvPr>
            <p:ph type="sldNum" sz="quarter" idx="10"/>
          </p:nvPr>
        </p:nvSpPr>
        <p:spPr/>
        <p:txBody>
          <a:bodyPr/>
          <a:lstStyle/>
          <a:p>
            <a:fld id="{33E7EB5D-A4AE-488B-B54B-011182C6BF6A}" type="slidenum">
              <a:rPr lang="en-AU" smtClean="0"/>
              <a:t>5</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57</a:t>
            </a:fld>
            <a:endParaRPr lang="en-AU" dirty="0"/>
          </a:p>
        </p:txBody>
      </p:sp>
    </p:spTree>
    <p:extLst>
      <p:ext uri="{BB962C8B-B14F-4D97-AF65-F5344CB8AC3E}">
        <p14:creationId xmlns:p14="http://schemas.microsoft.com/office/powerpoint/2010/main" val="271120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58</a:t>
            </a:fld>
            <a:endParaRPr lang="en-AU" dirty="0"/>
          </a:p>
        </p:txBody>
      </p:sp>
    </p:spTree>
    <p:extLst>
      <p:ext uri="{BB962C8B-B14F-4D97-AF65-F5344CB8AC3E}">
        <p14:creationId xmlns:p14="http://schemas.microsoft.com/office/powerpoint/2010/main" val="271120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Comments from the iMoot 2013</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59</a:t>
            </a:fld>
            <a:endParaRPr lang="en-AU" dirty="0"/>
          </a:p>
        </p:txBody>
      </p:sp>
    </p:spTree>
    <p:extLst>
      <p:ext uri="{BB962C8B-B14F-4D97-AF65-F5344CB8AC3E}">
        <p14:creationId xmlns:p14="http://schemas.microsoft.com/office/powerpoint/2010/main" val="3187609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What Open Badges are: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smtClean="0"/>
              <a:t>Badges are</a:t>
            </a:r>
            <a:r>
              <a:rPr lang="en-AU" baseline="0" dirty="0" smtClean="0"/>
              <a:t> distributed online </a:t>
            </a:r>
          </a:p>
          <a:p>
            <a:pPr marL="228600" indent="-228600">
              <a:buFont typeface="+mj-lt"/>
              <a:buAutoNum type="arabicPeriod"/>
            </a:pPr>
            <a:r>
              <a:rPr lang="en-AU" sz="1200" dirty="0" smtClean="0"/>
              <a:t>Open technical standard</a:t>
            </a:r>
          </a:p>
          <a:p>
            <a:pPr marL="228600" indent="-228600">
              <a:buFont typeface="+mj-lt"/>
              <a:buAutoNum type="arabicPeriod"/>
            </a:pPr>
            <a:r>
              <a:rPr lang="en-AU" sz="1200" dirty="0" smtClean="0"/>
              <a:t>Hold information</a:t>
            </a:r>
          </a:p>
          <a:p>
            <a:pPr marL="228600" indent="-228600">
              <a:buFont typeface="+mj-lt"/>
              <a:buAutoNum type="arabicPeriod"/>
            </a:pPr>
            <a:endParaRPr lang="en-AU"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65</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AU" sz="1200" dirty="0" smtClean="0"/>
          </a:p>
          <a:p>
            <a:pPr marL="0" indent="0">
              <a:buFont typeface="+mj-lt"/>
              <a:buNone/>
            </a:pPr>
            <a:r>
              <a:rPr lang="en-AU" sz="1200" dirty="0" smtClean="0"/>
              <a:t>How to create a badge</a:t>
            </a:r>
            <a:r>
              <a:rPr lang="en-AU" sz="1200" baseline="0" dirty="0" smtClean="0"/>
              <a:t> – we looked at the www.openbadges.me site</a:t>
            </a:r>
          </a:p>
          <a:p>
            <a:pPr marL="0" indent="0">
              <a:buFont typeface="+mj-lt"/>
              <a:buNone/>
            </a:pPr>
            <a:endParaRPr lang="en-AU"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66</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indent="0">
              <a:buFont typeface="+mj-lt"/>
              <a:buNone/>
            </a:pPr>
            <a:endParaRPr lang="en-AU" sz="1200" baseline="0" dirty="0" smtClean="0"/>
          </a:p>
          <a:p>
            <a:pPr marL="0" indent="0">
              <a:buFont typeface="+mj-lt"/>
              <a:buNone/>
            </a:pPr>
            <a:r>
              <a:rPr lang="en-AU" sz="1200" baseline="0" dirty="0" smtClean="0"/>
              <a:t>How a teacher can add a badge to a course – including setting up the criteria</a:t>
            </a:r>
          </a:p>
          <a:p>
            <a:pPr marL="0" indent="0">
              <a:buFont typeface="+mj-lt"/>
              <a:buNone/>
            </a:pPr>
            <a:endParaRPr lang="en-AU" sz="1200" baseline="0" dirty="0" smtClean="0"/>
          </a:p>
          <a:p>
            <a:pPr marL="0" indent="0">
              <a:buFont typeface="+mj-lt"/>
              <a:buNone/>
            </a:pPr>
            <a:endParaRPr lang="en-AU"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67</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indent="0">
              <a:buFont typeface="+mj-lt"/>
              <a:buNone/>
            </a:pPr>
            <a:endParaRPr lang="en-AU" sz="1200" baseline="0" dirty="0" smtClean="0"/>
          </a:p>
          <a:p>
            <a:pPr marL="0" indent="0">
              <a:buFont typeface="+mj-lt"/>
              <a:buNone/>
            </a:pPr>
            <a:r>
              <a:rPr lang="en-AU" sz="1200" baseline="0" dirty="0" smtClean="0"/>
              <a:t>How a learner sees and manages badges</a:t>
            </a:r>
          </a:p>
          <a:p>
            <a:pPr marL="0" indent="0">
              <a:buFont typeface="+mj-lt"/>
              <a:buNone/>
            </a:pPr>
            <a:endParaRPr lang="en-AU"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68</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indent="0">
              <a:buFont typeface="+mj-lt"/>
              <a:buNone/>
            </a:pPr>
            <a:endParaRPr lang="en-AU" sz="1200" baseline="0" dirty="0" smtClean="0"/>
          </a:p>
          <a:p>
            <a:pPr marL="0" indent="0">
              <a:buFont typeface="+mj-lt"/>
              <a:buNone/>
            </a:pPr>
            <a:r>
              <a:rPr lang="en-AU" sz="1200" baseline="0" dirty="0" smtClean="0"/>
              <a:t>Using a Mozilla backpack</a:t>
            </a:r>
            <a:endParaRPr lang="en-AU"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69</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70</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a:t>
            </a:r>
            <a:r>
              <a:rPr lang="en-AU" baseline="0" dirty="0" smtClean="0"/>
              <a:t> you for listening and I hope you have fun using badges to enhance the learning experience of your learners </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71</a:t>
            </a:fld>
            <a:endParaRPr lang="en-AU" dirty="0"/>
          </a:p>
        </p:txBody>
      </p:sp>
    </p:spTree>
    <p:extLst>
      <p:ext uri="{BB962C8B-B14F-4D97-AF65-F5344CB8AC3E}">
        <p14:creationId xmlns:p14="http://schemas.microsoft.com/office/powerpoint/2010/main" val="134311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What backpack are and how to use them</a:t>
            </a:r>
          </a:p>
        </p:txBody>
      </p:sp>
      <p:sp>
        <p:nvSpPr>
          <p:cNvPr id="4" name="Slide Number Placeholder 3"/>
          <p:cNvSpPr>
            <a:spLocks noGrp="1"/>
          </p:cNvSpPr>
          <p:nvPr>
            <p:ph type="sldNum" sz="quarter" idx="10"/>
          </p:nvPr>
        </p:nvSpPr>
        <p:spPr/>
        <p:txBody>
          <a:bodyPr/>
          <a:lstStyle/>
          <a:p>
            <a:fld id="{33E7EB5D-A4AE-488B-B54B-011182C6BF6A}" type="slidenum">
              <a:rPr lang="en-AU" smtClean="0"/>
              <a:t>6</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dirty="0" smtClean="0"/>
          </a:p>
          <a:p>
            <a:r>
              <a:rPr lang="en-AU" baseline="0" dirty="0" smtClean="0"/>
              <a:t>And some uses, warnings and comments</a:t>
            </a:r>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7</a:t>
            </a:fld>
            <a:endParaRPr lang="en-AU" dirty="0"/>
          </a:p>
        </p:txBody>
      </p:sp>
    </p:spTree>
    <p:extLst>
      <p:ext uri="{BB962C8B-B14F-4D97-AF65-F5344CB8AC3E}">
        <p14:creationId xmlns:p14="http://schemas.microsoft.com/office/powerpoint/2010/main" val="351823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mozilla</a:t>
            </a:r>
            <a:r>
              <a:rPr lang="en-AU" sz="1200" kern="1200" dirty="0" smtClean="0">
                <a:solidFill>
                  <a:schemeClr val="tx1"/>
                </a:solidFill>
                <a:effectLst/>
                <a:latin typeface="+mn-lt"/>
                <a:ea typeface="+mn-ea"/>
                <a:cs typeface="+mn-cs"/>
              </a:rPr>
              <a:t>  have created the open framework for managing badges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badges are </a:t>
            </a:r>
            <a:r>
              <a:rPr lang="en-AU" sz="1200" kern="1200" dirty="0" err="1" smtClean="0">
                <a:solidFill>
                  <a:schemeClr val="tx1"/>
                </a:solidFill>
                <a:effectLst/>
                <a:latin typeface="+mn-lt"/>
                <a:ea typeface="+mn-ea"/>
                <a:cs typeface="+mn-cs"/>
              </a:rPr>
              <a:t>png</a:t>
            </a:r>
            <a:r>
              <a:rPr lang="en-AU" sz="1200" kern="1200" dirty="0" smtClean="0">
                <a:solidFill>
                  <a:schemeClr val="tx1"/>
                </a:solidFill>
                <a:effectLst/>
                <a:latin typeface="+mn-lt"/>
                <a:ea typeface="+mn-ea"/>
                <a:cs typeface="+mn-cs"/>
              </a:rPr>
              <a:t> files</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Online</a:t>
            </a:r>
            <a:r>
              <a:rPr lang="en-AU" dirty="0" smtClean="0"/>
              <a:t> - Badges are</a:t>
            </a:r>
            <a:r>
              <a:rPr lang="en-AU" baseline="0" dirty="0" smtClean="0"/>
              <a:t> distributed online – visual representation of achievements, learning, skills, interests, competencies</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baseline="0" dirty="0" smtClean="0"/>
              <a:t>Open </a:t>
            </a:r>
            <a:r>
              <a:rPr lang="en-AU" b="1" baseline="0" dirty="0" smtClean="0"/>
              <a:t>source </a:t>
            </a:r>
            <a:r>
              <a:rPr lang="en-AU" baseline="0" dirty="0" smtClean="0"/>
              <a:t>–free </a:t>
            </a:r>
            <a:r>
              <a:rPr lang="en-AU" baseline="0" dirty="0" smtClean="0"/>
              <a:t>software and an open technical standard (universal standard), </a:t>
            </a:r>
            <a:r>
              <a:rPr lang="en-AU" baseline="0" dirty="0" smtClean="0"/>
              <a:t>so they are </a:t>
            </a:r>
            <a:r>
              <a:rPr lang="en-AU" baseline="0" dirty="0" smtClean="0"/>
              <a:t>standardised and can be issued and verified by any organisation. </a:t>
            </a:r>
            <a:r>
              <a:rPr lang="en-AU" baseline="0" dirty="0" smtClean="0"/>
              <a:t>Organisations </a:t>
            </a:r>
            <a:r>
              <a:rPr lang="en-AU" baseline="0" dirty="0" smtClean="0"/>
              <a:t>could be </a:t>
            </a:r>
            <a:r>
              <a:rPr lang="en-AU" baseline="0" dirty="0" smtClean="0"/>
              <a:t>a </a:t>
            </a:r>
            <a:r>
              <a:rPr lang="en-AU" baseline="0" dirty="0" smtClean="0"/>
              <a:t>government agency, after school program, </a:t>
            </a:r>
            <a:r>
              <a:rPr lang="en-AU" baseline="0" dirty="0" err="1" smtClean="0"/>
              <a:t>moocs</a:t>
            </a:r>
            <a:r>
              <a:rPr lang="en-AU" baseline="0" dirty="0" smtClean="0"/>
              <a:t>, </a:t>
            </a:r>
            <a:r>
              <a:rPr lang="en-AU" baseline="0" dirty="0" smtClean="0"/>
              <a:t>TAFEs, RTOs,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1" baseline="0" dirty="0" smtClean="0"/>
              <a:t>**Hold information </a:t>
            </a:r>
            <a:r>
              <a:rPr lang="en-AU" baseline="0" dirty="0" smtClean="0"/>
              <a:t>– the badges carry information (metadata) which tells who issued the badge, a contact email, name, description, course, criteria, date issued, expiry, </a:t>
            </a:r>
            <a:r>
              <a:rPr lang="en-AU" baseline="0" dirty="0" smtClean="0"/>
              <a:t>and evidence </a:t>
            </a:r>
          </a:p>
          <a:p>
            <a:endParaRPr lang="en-AU" baseline="0" dirty="0" smtClean="0"/>
          </a:p>
          <a:p>
            <a:endParaRPr lang="en-AU" dirty="0" smtClean="0"/>
          </a:p>
          <a:p>
            <a:endParaRPr lang="en-AU" b="1"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33E7EB5D-A4AE-488B-B54B-011182C6BF6A}" type="slidenum">
              <a:rPr lang="en-AU" smtClean="0"/>
              <a:t>8</a:t>
            </a:fld>
            <a:endParaRPr lang="en-AU" dirty="0"/>
          </a:p>
        </p:txBody>
      </p:sp>
    </p:spTree>
    <p:extLst>
      <p:ext uri="{BB962C8B-B14F-4D97-AF65-F5344CB8AC3E}">
        <p14:creationId xmlns:p14="http://schemas.microsoft.com/office/powerpoint/2010/main" val="377701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i="0" kern="1200" dirty="0" smtClean="0">
                <a:solidFill>
                  <a:schemeClr val="tx1"/>
                </a:solidFill>
                <a:effectLst/>
                <a:latin typeface="+mn-lt"/>
                <a:ea typeface="+mn-ea"/>
                <a:cs typeface="+mn-cs"/>
              </a:rPr>
              <a:t>Can Represent a Skill</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Learning doesn’t happen simply between K – 12, VET and university; learning happens over the course of a lifetime and frequently in informal settings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One of the main goals for developing open</a:t>
            </a:r>
            <a:r>
              <a:rPr lang="en-AU" sz="1200" b="0" i="0" kern="1200" baseline="0" dirty="0" smtClean="0">
                <a:solidFill>
                  <a:schemeClr val="tx1"/>
                </a:solidFill>
                <a:effectLst/>
                <a:latin typeface="+mn-lt"/>
                <a:ea typeface="+mn-ea"/>
                <a:cs typeface="+mn-cs"/>
              </a:rPr>
              <a:t> badges was to ‘</a:t>
            </a:r>
            <a:r>
              <a:rPr lang="en-AU" sz="1200" b="0" i="0" kern="1200" dirty="0" smtClean="0">
                <a:solidFill>
                  <a:schemeClr val="tx1"/>
                </a:solidFill>
                <a:effectLst/>
                <a:latin typeface="+mn-lt"/>
                <a:ea typeface="+mn-ea"/>
                <a:cs typeface="+mn-cs"/>
              </a:rPr>
              <a:t>Develop badges as an alternative accreditation/credentialing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The web and other new learning spaces provide exciting ways to gain skills and experience -- from online courses, learning networks and mentorship to peer learning, volunteering and after-school programs.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Badges provide a way for learners to get recognition for these skills, and display them to potential employers, schools, colleagues and their community.</a:t>
            </a:r>
          </a:p>
          <a:p>
            <a:endParaRPr lang="en-AU" dirty="0" smtClean="0"/>
          </a:p>
        </p:txBody>
      </p:sp>
      <p:sp>
        <p:nvSpPr>
          <p:cNvPr id="4" name="Slide Number Placeholder 3"/>
          <p:cNvSpPr>
            <a:spLocks noGrp="1"/>
          </p:cNvSpPr>
          <p:nvPr>
            <p:ph type="sldNum" sz="quarter" idx="10"/>
          </p:nvPr>
        </p:nvSpPr>
        <p:spPr/>
        <p:txBody>
          <a:bodyPr/>
          <a:lstStyle/>
          <a:p>
            <a:fld id="{33E7EB5D-A4AE-488B-B54B-011182C6BF6A}" type="slidenum">
              <a:rPr lang="en-AU" smtClean="0"/>
              <a:t>9</a:t>
            </a:fld>
            <a:endParaRPr lang="en-AU" dirty="0"/>
          </a:p>
        </p:txBody>
      </p:sp>
    </p:spTree>
    <p:extLst>
      <p:ext uri="{BB962C8B-B14F-4D97-AF65-F5344CB8AC3E}">
        <p14:creationId xmlns:p14="http://schemas.microsoft.com/office/powerpoint/2010/main" val="428219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pic>
        <p:nvPicPr>
          <p:cNvPr id="5" name="Picture 2" descr="C:\Users\cxd5\Desktop\Powerpoint Graphics\bi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6873"/>
            <a:ext cx="49911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593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620688"/>
            <a:ext cx="3008313" cy="936104"/>
          </a:xfrm>
        </p:spPr>
        <p:txBody>
          <a:bodyPr anchor="b">
            <a:normAutofit/>
          </a:bodyPr>
          <a:lstStyle>
            <a:lvl1pPr algn="l">
              <a:defRPr sz="1800" b="0">
                <a:latin typeface="Droid Sans" pitchFamily="34" charset="0"/>
                <a:ea typeface="Droid Sans" pitchFamily="34" charset="0"/>
                <a:cs typeface="Droid Sans"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620689"/>
            <a:ext cx="5111750" cy="550547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4" y="1700809"/>
            <a:ext cx="3008313" cy="4425355"/>
          </a:xfrm>
        </p:spPr>
        <p:txBody>
          <a:bodyPr/>
          <a:lstStyle>
            <a:lvl1pPr marL="0" indent="0">
              <a:buNone/>
              <a:defRPr sz="1400">
                <a:latin typeface="Open Sans" pitchFamily="34" charset="0"/>
                <a:ea typeface="Open Sans" pitchFamily="34" charset="0"/>
                <a:cs typeface="Open San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7" name="Slide Number Placeholder 6"/>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22736424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normAutofit/>
          </a:bodyPr>
          <a:lstStyle>
            <a:lvl1pPr algn="l">
              <a:defRPr sz="1800" b="0"/>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445224"/>
            <a:ext cx="5486400" cy="726976"/>
          </a:xfrm>
        </p:spPr>
        <p:txBody>
          <a:bodyPr>
            <a:normAutofit/>
          </a:bodyPr>
          <a:lstStyle>
            <a:lvl1pPr marL="0" indent="0">
              <a:buNone/>
              <a:defRPr sz="105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7" name="Slide Number Placeholder 6"/>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27276823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33855869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9"/>
            <a:ext cx="2057400" cy="55054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620689"/>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430460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ith Titles">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941168"/>
            <a:ext cx="4896544" cy="1249725"/>
          </a:xfrm>
        </p:spPr>
        <p:txBody>
          <a:bodyPr anchor="ctr">
            <a:normAutofit/>
          </a:bodyPr>
          <a:lstStyle>
            <a:lvl1pPr algn="l">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5652120" y="4941168"/>
            <a:ext cx="3024336" cy="1249725"/>
          </a:xfrm>
        </p:spPr>
        <p:txBody>
          <a:bodyPr anchor="ctr">
            <a:normAutofit/>
          </a:bodyPr>
          <a:lstStyle>
            <a:lvl1pPr marL="0" indent="0" algn="l">
              <a:buNone/>
              <a:defRPr sz="2000">
                <a:solidFill>
                  <a:schemeClr val="tx1">
                    <a:tint val="75000"/>
                  </a:schemeClr>
                </a:solidFill>
                <a:latin typeface="Arv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cxnSp>
        <p:nvCxnSpPr>
          <p:cNvPr id="8" name="Straight Connector 7"/>
          <p:cNvCxnSpPr/>
          <p:nvPr/>
        </p:nvCxnSpPr>
        <p:spPr>
          <a:xfrm>
            <a:off x="5508104" y="4941168"/>
            <a:ext cx="0" cy="1249725"/>
          </a:xfrm>
          <a:prstGeom prst="line">
            <a:avLst/>
          </a:prstGeom>
          <a:ln>
            <a:solidFill>
              <a:srgbClr val="A9A9A9"/>
            </a:solidFill>
          </a:ln>
        </p:spPr>
        <p:style>
          <a:lnRef idx="1">
            <a:schemeClr val="dk1"/>
          </a:lnRef>
          <a:fillRef idx="0">
            <a:schemeClr val="dk1"/>
          </a:fillRef>
          <a:effectRef idx="0">
            <a:schemeClr val="dk1"/>
          </a:effectRef>
          <a:fontRef idx="minor">
            <a:schemeClr val="tx1"/>
          </a:fontRef>
        </p:style>
      </p:cxnSp>
      <p:pic>
        <p:nvPicPr>
          <p:cNvPr id="9" name="Picture 2" descr="C:\Users\cxd5\Desktop\Powerpoint Graphics\big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1"/>
            <a:ext cx="49911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41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827348"/>
            <a:ext cx="4896544" cy="1249725"/>
          </a:xfrm>
        </p:spPr>
        <p:txBody>
          <a:bodyPr anchor="ctr">
            <a:normAutofit/>
          </a:bodyPr>
          <a:lstStyle>
            <a:lvl1pPr algn="l">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5652120" y="2827348"/>
            <a:ext cx="3024336" cy="1249725"/>
          </a:xfrm>
        </p:spPr>
        <p:txBody>
          <a:bodyPr anchor="ctr">
            <a:normAutofit/>
          </a:bodyPr>
          <a:lstStyle>
            <a:lvl1pPr marL="0" indent="0" algn="l">
              <a:buNone/>
              <a:defRPr sz="2000">
                <a:solidFill>
                  <a:schemeClr val="tx1">
                    <a:tint val="75000"/>
                  </a:schemeClr>
                </a:solidFill>
                <a:latin typeface="Arv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12"/>
          </p:nvPr>
        </p:nvSpPr>
        <p:spPr/>
        <p:txBody>
          <a:bodyPr/>
          <a:lstStyle/>
          <a:p>
            <a:fld id="{40E98F74-7046-4AE8-AAFE-24BEEA6EEFC7}" type="slidenum">
              <a:rPr lang="en-AU" smtClean="0"/>
              <a:t>‹#›</a:t>
            </a:fld>
            <a:endParaRPr lang="en-AU" dirty="0"/>
          </a:p>
        </p:txBody>
      </p:sp>
      <p:cxnSp>
        <p:nvCxnSpPr>
          <p:cNvPr id="8" name="Straight Connector 7"/>
          <p:cNvCxnSpPr/>
          <p:nvPr/>
        </p:nvCxnSpPr>
        <p:spPr>
          <a:xfrm>
            <a:off x="5508104" y="2827348"/>
            <a:ext cx="0" cy="1249725"/>
          </a:xfrm>
          <a:prstGeom prst="line">
            <a:avLst/>
          </a:prstGeom>
          <a:ln>
            <a:solidFill>
              <a:srgbClr val="A9A9A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27026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sz="900">
                <a:latin typeface="Open Sans" pitchFamily="34" charset="0"/>
                <a:ea typeface="Open Sans" pitchFamily="34" charset="0"/>
                <a:cs typeface="Open Sans" pitchFamily="34" charset="0"/>
              </a:defRPr>
            </a:lvl1p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12"/>
          </p:nvPr>
        </p:nvSpPr>
        <p:spPr/>
        <p:txBody>
          <a:bodyPr/>
          <a:lstStyle>
            <a:lvl1pPr>
              <a:defRPr sz="900">
                <a:latin typeface="Open Sans" pitchFamily="34" charset="0"/>
                <a:ea typeface="Open Sans" pitchFamily="34" charset="0"/>
                <a:cs typeface="Open Sans" pitchFamily="34" charset="0"/>
              </a:defRPr>
            </a:lvl1pPr>
          </a:lstStyle>
          <a:p>
            <a:fld id="{40E98F74-7046-4AE8-AAFE-24BEEA6EEFC7}" type="slidenum">
              <a:rPr lang="en-AU" smtClean="0"/>
              <a:t>‹#›</a:t>
            </a:fld>
            <a:endParaRPr lang="en-AU" dirty="0"/>
          </a:p>
        </p:txBody>
      </p:sp>
    </p:spTree>
    <p:extLst>
      <p:ext uri="{BB962C8B-B14F-4D97-AF65-F5344CB8AC3E}">
        <p14:creationId xmlns:p14="http://schemas.microsoft.com/office/powerpoint/2010/main" val="1384142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348881"/>
            <a:ext cx="8280920" cy="1125683"/>
          </a:xfrm>
        </p:spPr>
        <p:txBody>
          <a:bodyPr anchor="b">
            <a:normAutofit/>
          </a:bodyPr>
          <a:lstStyle>
            <a:lvl1pPr algn="l">
              <a:defRPr sz="3600" b="0" cap="none"/>
            </a:lvl1pPr>
          </a:lstStyle>
          <a:p>
            <a:r>
              <a:rPr lang="en-US" dirty="0" smtClean="0"/>
              <a:t>Click to edit master title style</a:t>
            </a:r>
            <a:endParaRPr lang="en-AU" dirty="0"/>
          </a:p>
        </p:txBody>
      </p:sp>
      <p:sp>
        <p:nvSpPr>
          <p:cNvPr id="3" name="Text Placeholder 2"/>
          <p:cNvSpPr>
            <a:spLocks noGrp="1"/>
          </p:cNvSpPr>
          <p:nvPr>
            <p:ph type="body" idx="1"/>
          </p:nvPr>
        </p:nvSpPr>
        <p:spPr>
          <a:xfrm>
            <a:off x="467544" y="3584997"/>
            <a:ext cx="8280920" cy="1500187"/>
          </a:xfrm>
        </p:spPr>
        <p:txBody>
          <a:bodyPr anchor="t"/>
          <a:lstStyle>
            <a:lvl1pPr marL="0" indent="0">
              <a:buNone/>
              <a:defRPr sz="2000">
                <a:solidFill>
                  <a:schemeClr val="tx1">
                    <a:tint val="75000"/>
                  </a:schemeClr>
                </a:solidFill>
                <a:latin typeface="Arvo"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13609356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7" name="Slide Number Placeholder 6"/>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3384435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normAutofit/>
          </a:bodyPr>
          <a:lstStyle>
            <a:lvl1pPr marL="0" indent="0">
              <a:buNone/>
              <a:defRPr sz="2000" b="0">
                <a:latin typeface="Arv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76873"/>
            <a:ext cx="4040188" cy="384929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9" y="1535113"/>
            <a:ext cx="4041775" cy="639763"/>
          </a:xfrm>
        </p:spPr>
        <p:txBody>
          <a:bodyPr anchor="b">
            <a:normAutofit/>
          </a:bodyPr>
          <a:lstStyle>
            <a:lvl1pPr marL="0" indent="0">
              <a:buNone/>
              <a:defRPr sz="2000" b="0">
                <a:latin typeface="Arv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276873"/>
            <a:ext cx="4041775" cy="384929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Date Placeholder 6"/>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9" name="Slide Number Placeholder 8"/>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249681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864096"/>
          </a:xfr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5" name="Slide Number Placeholder 4"/>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38471603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1AB0-871F-45B1-A5F1-A720289B7AED}" type="datetimeFigureOut">
              <a:rPr lang="en-AU" smtClean="0"/>
              <a:t>26/06/2014</a:t>
            </a:fld>
            <a:endParaRPr lang="en-AU" dirty="0"/>
          </a:p>
        </p:txBody>
      </p:sp>
      <p:sp>
        <p:nvSpPr>
          <p:cNvPr id="4" name="Slide Number Placeholder 3"/>
          <p:cNvSpPr>
            <a:spLocks noGrp="1"/>
          </p:cNvSpPr>
          <p:nvPr>
            <p:ph type="sldNum" sz="quarter" idx="12"/>
          </p:nvPr>
        </p:nvSpPr>
        <p:spPr/>
        <p:txBody>
          <a:bodyPr/>
          <a:lstStyle/>
          <a:p>
            <a:fld id="{40E98F74-7046-4AE8-AAFE-24BEEA6EEFC7}" type="slidenum">
              <a:rPr lang="en-AU" smtClean="0"/>
              <a:t>‹#›</a:t>
            </a:fld>
            <a:endParaRPr lang="en-AU" dirty="0"/>
          </a:p>
        </p:txBody>
      </p:sp>
    </p:spTree>
    <p:extLst>
      <p:ext uri="{BB962C8B-B14F-4D97-AF65-F5344CB8AC3E}">
        <p14:creationId xmlns:p14="http://schemas.microsoft.com/office/powerpoint/2010/main" val="33957880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0688"/>
            <a:ext cx="8229600" cy="864096"/>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Open Sans" pitchFamily="34" charset="0"/>
                <a:ea typeface="Open Sans" pitchFamily="34" charset="0"/>
                <a:cs typeface="Open Sans" pitchFamily="34" charset="0"/>
              </a:defRPr>
            </a:lvl1pPr>
          </a:lstStyle>
          <a:p>
            <a:fld id="{90F81AB0-871F-45B1-A5F1-A720289B7AED}" type="datetimeFigureOut">
              <a:rPr lang="en-AU" smtClean="0"/>
              <a:t>26/06/2014</a:t>
            </a:fld>
            <a:endParaRPr lang="en-AU"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Open Sans" pitchFamily="34" charset="0"/>
                <a:ea typeface="Open Sans" pitchFamily="34" charset="0"/>
                <a:cs typeface="Open Sans" pitchFamily="34" charset="0"/>
              </a:defRPr>
            </a:lvl1pPr>
          </a:lstStyle>
          <a:p>
            <a:fld id="{40E98F74-7046-4AE8-AAFE-24BEEA6EEFC7}" type="slidenum">
              <a:rPr lang="en-AU" smtClean="0"/>
              <a:t>‹#›</a:t>
            </a:fld>
            <a:endParaRPr lang="en-AU" dirty="0"/>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95750" y="6303219"/>
            <a:ext cx="952500" cy="438151"/>
          </a:xfrm>
          <a:prstGeom prst="rect">
            <a:avLst/>
          </a:prstGeom>
        </p:spPr>
      </p:pic>
    </p:spTree>
    <p:extLst>
      <p:ext uri="{BB962C8B-B14F-4D97-AF65-F5344CB8AC3E}">
        <p14:creationId xmlns:p14="http://schemas.microsoft.com/office/powerpoint/2010/main" val="85262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3600" b="0" kern="1200">
          <a:solidFill>
            <a:schemeClr val="tx1">
              <a:lumMod val="75000"/>
              <a:lumOff val="25000"/>
            </a:schemeClr>
          </a:solidFill>
          <a:latin typeface="Droid Sans" pitchFamily="34" charset="0"/>
          <a:ea typeface="Droid Sans" pitchFamily="34" charset="0"/>
          <a:cs typeface="Droid Sans"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7.png"/><Relationship Id="rId3" Type="http://schemas.openxmlformats.org/officeDocument/2006/relationships/image" Target="../media/image7.wmf"/><Relationship Id="rId7" Type="http://schemas.openxmlformats.org/officeDocument/2006/relationships/image" Target="../media/image10.wmf"/><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wmf"/><Relationship Id="rId11" Type="http://schemas.openxmlformats.org/officeDocument/2006/relationships/image" Target="../media/image15.png"/><Relationship Id="rId5" Type="http://schemas.openxmlformats.org/officeDocument/2006/relationships/image" Target="../media/image8.wmf"/><Relationship Id="rId10" Type="http://schemas.openxmlformats.org/officeDocument/2006/relationships/image" Target="../media/image14.png"/><Relationship Id="rId4" Type="http://schemas.openxmlformats.org/officeDocument/2006/relationships/image" Target="../media/image12.wmf"/><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badges.m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backpack.openbadges.org/backpack/logi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59933"/>
            <a:ext cx="7772400" cy="1470025"/>
          </a:xfrm>
        </p:spPr>
        <p:txBody>
          <a:bodyPr>
            <a:normAutofit/>
          </a:bodyPr>
          <a:lstStyle/>
          <a:p>
            <a:r>
              <a:rPr lang="en-AU" sz="4400" b="1" dirty="0" smtClean="0"/>
              <a:t>Open Badges</a:t>
            </a:r>
            <a:endParaRPr lang="en-AU" sz="4400" b="1" dirty="0">
              <a:latin typeface="Arial" pitchFamily="34" charset="0"/>
              <a:cs typeface="Arial" pitchFamily="34" charset="0"/>
            </a:endParaRPr>
          </a:p>
        </p:txBody>
      </p:sp>
      <p:sp>
        <p:nvSpPr>
          <p:cNvPr id="4" name="TextBox 3"/>
          <p:cNvSpPr txBox="1"/>
          <p:nvPr/>
        </p:nvSpPr>
        <p:spPr>
          <a:xfrm>
            <a:off x="5809222" y="3502559"/>
            <a:ext cx="2880320" cy="584775"/>
          </a:xfrm>
          <a:prstGeom prst="rect">
            <a:avLst/>
          </a:prstGeom>
          <a:noFill/>
        </p:spPr>
        <p:txBody>
          <a:bodyPr wrap="square" rtlCol="0">
            <a:spAutoFit/>
          </a:bodyPr>
          <a:lstStyle/>
          <a:p>
            <a:r>
              <a:rPr lang="en-AU" sz="3200" b="1" dirty="0" smtClean="0"/>
              <a:t>TrainingVC</a:t>
            </a:r>
            <a:endParaRPr lang="en-AU"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944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Why use Open Badges?</a:t>
            </a:r>
            <a:endParaRPr lang="en-AU" dirty="0"/>
          </a:p>
        </p:txBody>
      </p:sp>
      <p:sp>
        <p:nvSpPr>
          <p:cNvPr id="3" name="Content Placeholder 2"/>
          <p:cNvSpPr>
            <a:spLocks noGrp="1"/>
          </p:cNvSpPr>
          <p:nvPr>
            <p:ph idx="1"/>
          </p:nvPr>
        </p:nvSpPr>
        <p:spPr>
          <a:xfrm>
            <a:off x="467544" y="2332037"/>
            <a:ext cx="8229600" cy="4525963"/>
          </a:xfrm>
        </p:spPr>
        <p:txBody>
          <a:bodyPr>
            <a:normAutofit/>
          </a:bodyPr>
          <a:lstStyle/>
          <a:p>
            <a:r>
              <a:rPr lang="en-AU" sz="3200" dirty="0" smtClean="0"/>
              <a:t>Can represent a skill</a:t>
            </a:r>
          </a:p>
          <a:p>
            <a:r>
              <a:rPr lang="en-AU" sz="3200" dirty="0" smtClean="0"/>
              <a:t>Build a more complete picture of learning</a:t>
            </a:r>
          </a:p>
          <a:p>
            <a:endParaRPr lang="en-AU" sz="3200" dirty="0"/>
          </a:p>
        </p:txBody>
      </p:sp>
    </p:spTree>
    <p:extLst>
      <p:ext uri="{BB962C8B-B14F-4D97-AF65-F5344CB8AC3E}">
        <p14:creationId xmlns:p14="http://schemas.microsoft.com/office/powerpoint/2010/main" val="29391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Why use Open Badges?</a:t>
            </a:r>
            <a:endParaRPr lang="en-AU" dirty="0"/>
          </a:p>
        </p:txBody>
      </p:sp>
      <p:sp>
        <p:nvSpPr>
          <p:cNvPr id="3" name="Content Placeholder 2"/>
          <p:cNvSpPr>
            <a:spLocks noGrp="1"/>
          </p:cNvSpPr>
          <p:nvPr>
            <p:ph idx="1"/>
          </p:nvPr>
        </p:nvSpPr>
        <p:spPr>
          <a:xfrm>
            <a:off x="467544" y="2332037"/>
            <a:ext cx="8229600" cy="4525963"/>
          </a:xfrm>
        </p:spPr>
        <p:txBody>
          <a:bodyPr>
            <a:normAutofit/>
          </a:bodyPr>
          <a:lstStyle/>
          <a:p>
            <a:r>
              <a:rPr lang="en-AU" sz="3200" dirty="0" smtClean="0"/>
              <a:t>Can represent a skill</a:t>
            </a:r>
          </a:p>
          <a:p>
            <a:r>
              <a:rPr lang="en-AU" sz="3200" dirty="0" smtClean="0"/>
              <a:t>Build a more complete picture of learning</a:t>
            </a:r>
          </a:p>
          <a:p>
            <a:r>
              <a:rPr lang="en-AU" sz="3200" dirty="0" smtClean="0"/>
              <a:t>Transportable </a:t>
            </a:r>
            <a:endParaRPr lang="en-AU" sz="3200" dirty="0"/>
          </a:p>
        </p:txBody>
      </p:sp>
    </p:spTree>
    <p:extLst>
      <p:ext uri="{BB962C8B-B14F-4D97-AF65-F5344CB8AC3E}">
        <p14:creationId xmlns:p14="http://schemas.microsoft.com/office/powerpoint/2010/main" val="29391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Roles</a:t>
            </a:r>
            <a:endParaRPr lang="en-AU" dirty="0"/>
          </a:p>
        </p:txBody>
      </p:sp>
      <p:sp>
        <p:nvSpPr>
          <p:cNvPr id="3" name="Content Placeholder 2"/>
          <p:cNvSpPr>
            <a:spLocks noGrp="1"/>
          </p:cNvSpPr>
          <p:nvPr>
            <p:ph idx="1"/>
          </p:nvPr>
        </p:nvSpPr>
        <p:spPr>
          <a:xfrm>
            <a:off x="3491880" y="2420888"/>
            <a:ext cx="4608512" cy="2880320"/>
          </a:xfrm>
        </p:spPr>
        <p:txBody>
          <a:bodyPr>
            <a:normAutofit/>
          </a:bodyPr>
          <a:lstStyle/>
          <a:p>
            <a:r>
              <a:rPr lang="en-AU" sz="4000" dirty="0" smtClean="0"/>
              <a:t>Issuer</a:t>
            </a:r>
          </a:p>
          <a:p>
            <a:endParaRPr lang="en-AU" sz="4000" dirty="0"/>
          </a:p>
        </p:txBody>
      </p:sp>
    </p:spTree>
    <p:extLst>
      <p:ext uri="{BB962C8B-B14F-4D97-AF65-F5344CB8AC3E}">
        <p14:creationId xmlns:p14="http://schemas.microsoft.com/office/powerpoint/2010/main" val="409575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Roles</a:t>
            </a:r>
            <a:endParaRPr lang="en-AU" dirty="0"/>
          </a:p>
        </p:txBody>
      </p:sp>
      <p:sp>
        <p:nvSpPr>
          <p:cNvPr id="3" name="Content Placeholder 2"/>
          <p:cNvSpPr>
            <a:spLocks noGrp="1"/>
          </p:cNvSpPr>
          <p:nvPr>
            <p:ph idx="1"/>
          </p:nvPr>
        </p:nvSpPr>
        <p:spPr>
          <a:xfrm>
            <a:off x="3491880" y="2420888"/>
            <a:ext cx="4608512" cy="2880320"/>
          </a:xfrm>
        </p:spPr>
        <p:txBody>
          <a:bodyPr>
            <a:normAutofit/>
          </a:bodyPr>
          <a:lstStyle/>
          <a:p>
            <a:r>
              <a:rPr lang="en-AU" sz="4000" dirty="0" smtClean="0"/>
              <a:t>Issuer</a:t>
            </a:r>
          </a:p>
          <a:p>
            <a:r>
              <a:rPr lang="en-AU" sz="4000" dirty="0" smtClean="0"/>
              <a:t>Earner</a:t>
            </a:r>
          </a:p>
          <a:p>
            <a:endParaRPr lang="en-AU" sz="4000" dirty="0"/>
          </a:p>
        </p:txBody>
      </p:sp>
    </p:spTree>
    <p:extLst>
      <p:ext uri="{BB962C8B-B14F-4D97-AF65-F5344CB8AC3E}">
        <p14:creationId xmlns:p14="http://schemas.microsoft.com/office/powerpoint/2010/main" val="22217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Roles</a:t>
            </a:r>
            <a:endParaRPr lang="en-AU" dirty="0"/>
          </a:p>
        </p:txBody>
      </p:sp>
      <p:sp>
        <p:nvSpPr>
          <p:cNvPr id="3" name="Content Placeholder 2"/>
          <p:cNvSpPr>
            <a:spLocks noGrp="1"/>
          </p:cNvSpPr>
          <p:nvPr>
            <p:ph idx="1"/>
          </p:nvPr>
        </p:nvSpPr>
        <p:spPr>
          <a:xfrm>
            <a:off x="3491880" y="2420888"/>
            <a:ext cx="4608512" cy="2880320"/>
          </a:xfrm>
        </p:spPr>
        <p:txBody>
          <a:bodyPr>
            <a:normAutofit/>
          </a:bodyPr>
          <a:lstStyle/>
          <a:p>
            <a:r>
              <a:rPr lang="en-AU" sz="4000" dirty="0" smtClean="0"/>
              <a:t>Issuer</a:t>
            </a:r>
          </a:p>
          <a:p>
            <a:r>
              <a:rPr lang="en-AU" sz="4000" dirty="0" smtClean="0"/>
              <a:t>Earner</a:t>
            </a:r>
          </a:p>
          <a:p>
            <a:r>
              <a:rPr lang="en-AU" sz="4000" dirty="0" smtClean="0"/>
              <a:t>Displayer</a:t>
            </a:r>
          </a:p>
          <a:p>
            <a:endParaRPr lang="en-AU" sz="4000" dirty="0"/>
          </a:p>
        </p:txBody>
      </p:sp>
    </p:spTree>
    <p:extLst>
      <p:ext uri="{BB962C8B-B14F-4D97-AF65-F5344CB8AC3E}">
        <p14:creationId xmlns:p14="http://schemas.microsoft.com/office/powerpoint/2010/main" val="22217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bxp0\AppData\Local\Microsoft\Windows\Temporary Internet Files\Content.IE5\V5MRBP2L\MC9003910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8" y="3326362"/>
            <a:ext cx="2016224" cy="2976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xp0\AppData\Local\Microsoft\Windows\Temporary Internet Files\Content.IE5\NOJYSOYW\MC9000482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28" y="2097266"/>
            <a:ext cx="893369" cy="85039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xp0\AppData\Local\Microsoft\Windows\Temporary Internet Files\Content.IE5\V5MRBP2L\MC9000182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484243"/>
            <a:ext cx="913996" cy="894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xp0\AppData\Local\Microsoft\Windows\Temporary Internet Files\Content.IE5\JLSMWXA8\MC9003399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0472" y="2223043"/>
            <a:ext cx="892454" cy="90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bxp0\AppData\Local\Microsoft\Windows\Temporary Internet Files\Content.IE5\V5MRBP2L\MC9003910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8" y="3326362"/>
            <a:ext cx="2016224" cy="2976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xp0\AppData\Local\Microsoft\Windows\Temporary Internet Files\Content.IE5\NOJYSOYW\MC9000482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28" y="2097266"/>
            <a:ext cx="893369" cy="85039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xp0\AppData\Local\Microsoft\Windows\Temporary Internet Files\Content.IE5\V5MRBP2L\MC9000182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484243"/>
            <a:ext cx="913996" cy="894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xp0\AppData\Local\Microsoft\Windows\Temporary Internet Files\Content.IE5\JLSMWXA8\MC9003399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0472" y="2223043"/>
            <a:ext cx="892454" cy="9043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bxp0\AppData\Local\Microsoft\Windows\Temporary Internet Files\Content.IE5\JLSMWXA8\MC90032451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2691730"/>
            <a:ext cx="1728192" cy="209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bxp0\AppData\Local\Microsoft\Windows\Temporary Internet Files\Content.IE5\V5MRBP2L\MC9003910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8" y="3326362"/>
            <a:ext cx="2016224" cy="29768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xp0\AppData\Local\Microsoft\Windows\Temporary Internet Files\Content.IE5\JLSMWXA8\MC9003835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688713"/>
            <a:ext cx="1944216" cy="2875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xp0\AppData\Local\Microsoft\Windows\Temporary Internet Files\Content.IE5\NOJYSOYW\MC9000482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28" y="2097266"/>
            <a:ext cx="893369" cy="85039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xp0\AppData\Local\Microsoft\Windows\Temporary Internet Files\Content.IE5\V5MRBP2L\MC9000182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1484243"/>
            <a:ext cx="913996" cy="894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xp0\AppData\Local\Microsoft\Windows\Temporary Internet Files\Content.IE5\JLSMWXA8\MC90033998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0472" y="2223043"/>
            <a:ext cx="892454" cy="9043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bxp0\AppData\Local\Microsoft\Windows\Temporary Internet Files\Content.IE5\JLSMWXA8\MC90032451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2691730"/>
            <a:ext cx="1728192" cy="20946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8953" y="980728"/>
            <a:ext cx="1690565" cy="48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3168" y="2308149"/>
            <a:ext cx="1371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1">
            <a:clrChange>
              <a:clrFrom>
                <a:srgbClr val="E8E8E8"/>
              </a:clrFrom>
              <a:clrTo>
                <a:srgbClr val="E8E8E8">
                  <a:alpha val="0"/>
                </a:srgbClr>
              </a:clrTo>
            </a:clrChange>
            <a:extLst>
              <a:ext uri="{28A0092B-C50C-407E-A947-70E740481C1C}">
                <a14:useLocalDpi xmlns:a14="http://schemas.microsoft.com/office/drawing/2010/main" val="0"/>
              </a:ext>
            </a:extLst>
          </a:blip>
          <a:srcRect/>
          <a:stretch>
            <a:fillRect/>
          </a:stretch>
        </p:blipFill>
        <p:spPr bwMode="auto">
          <a:xfrm>
            <a:off x="5851946" y="1631357"/>
            <a:ext cx="16287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3235613"/>
            <a:ext cx="673892" cy="66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3083" y="2800843"/>
            <a:ext cx="635870" cy="55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3343" y="980728"/>
            <a:ext cx="1769740" cy="43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1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425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770319"/>
          </a:xfrm>
        </p:spPr>
        <p:txBody>
          <a:bodyPr>
            <a:normAutofit/>
          </a:bodyPr>
          <a:lstStyle/>
          <a:p>
            <a:pPr algn="l"/>
            <a:r>
              <a:rPr lang="en-AU" dirty="0" smtClean="0"/>
              <a:t>My latest badges</a:t>
            </a:r>
            <a:br>
              <a:rPr lang="en-AU" dirty="0" smtClean="0"/>
            </a:br>
            <a:r>
              <a:rPr lang="en-AU" sz="3600" dirty="0" smtClean="0"/>
              <a:t>(Moodle block)</a:t>
            </a:r>
            <a:endParaRPr lang="en-AU"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9" y="529243"/>
            <a:ext cx="32670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79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p:txBody>
      </p:sp>
    </p:spTree>
    <p:extLst>
      <p:ext uri="{BB962C8B-B14F-4D97-AF65-F5344CB8AC3E}">
        <p14:creationId xmlns:p14="http://schemas.microsoft.com/office/powerpoint/2010/main" val="277193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process</a:t>
            </a:r>
            <a:endParaRPr lang="en-AU" dirty="0"/>
          </a:p>
        </p:txBody>
      </p:sp>
      <p:sp>
        <p:nvSpPr>
          <p:cNvPr id="3" name="Content Placeholder 2"/>
          <p:cNvSpPr>
            <a:spLocks noGrp="1"/>
          </p:cNvSpPr>
          <p:nvPr>
            <p:ph idx="1"/>
          </p:nvPr>
        </p:nvSpPr>
        <p:spPr>
          <a:xfrm>
            <a:off x="395536" y="2132856"/>
            <a:ext cx="4258816" cy="4525963"/>
          </a:xfrm>
        </p:spPr>
        <p:txBody>
          <a:bodyPr/>
          <a:lstStyle/>
          <a:p>
            <a:r>
              <a:rPr lang="en-AU" dirty="0" smtClean="0"/>
              <a:t>Teacher creates a badge, adds it to a course</a:t>
            </a:r>
          </a:p>
          <a:p>
            <a:r>
              <a:rPr lang="en-AU" dirty="0" smtClean="0"/>
              <a:t>Student earns badge</a:t>
            </a:r>
          </a:p>
          <a:p>
            <a:r>
              <a:rPr lang="en-AU" dirty="0" smtClean="0"/>
              <a:t>Uploads it to Backpack</a:t>
            </a:r>
          </a:p>
          <a:p>
            <a:r>
              <a:rPr lang="en-AU" dirty="0"/>
              <a:t>D</a:t>
            </a:r>
            <a:r>
              <a:rPr lang="en-AU" dirty="0" smtClean="0"/>
              <a:t>isplay badge on LinkedIn, Facebook, Mahara, etc</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276872"/>
            <a:ext cx="1905000" cy="1905000"/>
          </a:xfrm>
          <a:prstGeom prst="rect">
            <a:avLst/>
          </a:prstGeom>
        </p:spPr>
      </p:pic>
    </p:spTree>
    <p:extLst>
      <p:ext uri="{BB962C8B-B14F-4D97-AF65-F5344CB8AC3E}">
        <p14:creationId xmlns:p14="http://schemas.microsoft.com/office/powerpoint/2010/main" val="38207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Create a badge</a:t>
            </a:r>
            <a:endParaRPr lang="en-AU" dirty="0"/>
          </a:p>
        </p:txBody>
      </p:sp>
      <p:sp>
        <p:nvSpPr>
          <p:cNvPr id="3" name="Content Placeholder 2"/>
          <p:cNvSpPr>
            <a:spLocks noGrp="1"/>
          </p:cNvSpPr>
          <p:nvPr>
            <p:ph idx="1"/>
          </p:nvPr>
        </p:nvSpPr>
        <p:spPr/>
        <p:txBody>
          <a:bodyPr>
            <a:normAutofit/>
          </a:bodyPr>
          <a:lstStyle/>
          <a:p>
            <a:pPr marL="0" indent="0">
              <a:buNone/>
            </a:pPr>
            <a:r>
              <a:rPr lang="en-AU" sz="1800" dirty="0">
                <a:hlinkClick r:id="rId3"/>
              </a:rPr>
              <a:t>https://www.openbadges.me/</a:t>
            </a:r>
            <a:endParaRPr lang="en-AU" sz="18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5" y="3044957"/>
            <a:ext cx="5741987" cy="124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630" y="4589308"/>
            <a:ext cx="5691187" cy="127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052735"/>
            <a:ext cx="1905000" cy="1992221"/>
          </a:xfrm>
          <a:prstGeom prst="rect">
            <a:avLst/>
          </a:prstGeom>
        </p:spPr>
      </p:pic>
    </p:spTree>
    <p:extLst>
      <p:ext uri="{BB962C8B-B14F-4D97-AF65-F5344CB8AC3E}">
        <p14:creationId xmlns:p14="http://schemas.microsoft.com/office/powerpoint/2010/main" val="97354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573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14354" y="6369263"/>
            <a:ext cx="2229649" cy="369332"/>
          </a:xfrm>
          <a:prstGeom prst="rect">
            <a:avLst/>
          </a:prstGeom>
        </p:spPr>
        <p:txBody>
          <a:bodyPr wrap="none">
            <a:spAutoFit/>
          </a:bodyPr>
          <a:lstStyle/>
          <a:p>
            <a:r>
              <a:rPr lang="en-AU" dirty="0"/>
              <a:t>www.openbadges.me</a:t>
            </a:r>
          </a:p>
        </p:txBody>
      </p:sp>
    </p:spTree>
    <p:extLst>
      <p:ext uri="{BB962C8B-B14F-4D97-AF65-F5344CB8AC3E}">
        <p14:creationId xmlns:p14="http://schemas.microsoft.com/office/powerpoint/2010/main" val="171632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7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9592" y="3861048"/>
            <a:ext cx="1905000" cy="2010968"/>
          </a:xfrm>
        </p:spPr>
      </p:pic>
    </p:spTree>
    <p:extLst>
      <p:ext uri="{BB962C8B-B14F-4D97-AF65-F5344CB8AC3E}">
        <p14:creationId xmlns:p14="http://schemas.microsoft.com/office/powerpoint/2010/main" val="158691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6712"/>
            <a:ext cx="914400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84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0822"/>
            <a:ext cx="9144000" cy="586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24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2776"/>
            <a:ext cx="9396536"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7624" y="764704"/>
            <a:ext cx="6264696" cy="461665"/>
          </a:xfrm>
          <a:prstGeom prst="rect">
            <a:avLst/>
          </a:prstGeom>
          <a:noFill/>
        </p:spPr>
        <p:txBody>
          <a:bodyPr wrap="square" rtlCol="0">
            <a:spAutoFit/>
          </a:bodyPr>
          <a:lstStyle/>
          <a:p>
            <a:r>
              <a:rPr lang="en-AU" sz="2400" dirty="0">
                <a:hlinkClick r:id="rId4"/>
              </a:rPr>
              <a:t>http://</a:t>
            </a:r>
            <a:r>
              <a:rPr lang="en-AU" sz="2400" dirty="0" smtClean="0">
                <a:hlinkClick r:id="rId4"/>
              </a:rPr>
              <a:t>backpack.openbadges.org/backpack/login</a:t>
            </a:r>
            <a:r>
              <a:rPr lang="en-AU" sz="2400" dirty="0" smtClean="0"/>
              <a:t> </a:t>
            </a:r>
            <a:endParaRPr lang="en-AU" sz="2400" dirty="0"/>
          </a:p>
        </p:txBody>
      </p:sp>
    </p:spTree>
    <p:extLst>
      <p:ext uri="{BB962C8B-B14F-4D97-AF65-F5344CB8AC3E}">
        <p14:creationId xmlns:p14="http://schemas.microsoft.com/office/powerpoint/2010/main" val="281628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 up for an account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06" y="1484784"/>
            <a:ext cx="6581775" cy="454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898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Connect your Moodle badges to your Backpack account</a:t>
            </a:r>
            <a:endParaRPr lang="en-AU" dirty="0"/>
          </a:p>
        </p:txBody>
      </p:sp>
      <p:sp>
        <p:nvSpPr>
          <p:cNvPr id="3" name="Content Placeholder 2"/>
          <p:cNvSpPr>
            <a:spLocks noGrp="1"/>
          </p:cNvSpPr>
          <p:nvPr>
            <p:ph idx="1"/>
          </p:nvPr>
        </p:nvSpPr>
        <p:spPr>
          <a:xfrm>
            <a:off x="395536" y="2332037"/>
            <a:ext cx="8229600" cy="4525963"/>
          </a:xfrm>
        </p:spPr>
        <p:txBody>
          <a:bodyPr>
            <a:normAutofit/>
          </a:bodyPr>
          <a:lstStyle/>
          <a:p>
            <a:r>
              <a:rPr lang="en-AU" sz="2800" dirty="0" smtClean="0"/>
              <a:t>Go to My profile settings&gt; Badges&gt; Backpack settings </a:t>
            </a:r>
          </a:p>
          <a:p>
            <a:r>
              <a:rPr lang="en-AU" sz="2800" dirty="0" smtClean="0"/>
              <a:t>Add your email and click </a:t>
            </a:r>
            <a:r>
              <a:rPr lang="en-AU" sz="2800" b="1" dirty="0" smtClean="0"/>
              <a:t>Connect</a:t>
            </a:r>
            <a:endParaRPr lang="en-AU"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010025"/>
            <a:ext cx="4338836"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050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Connected!</a:t>
            </a:r>
            <a:endParaRPr lang="en-A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42399" y="1765816"/>
            <a:ext cx="6069961" cy="435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40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p:txBody>
      </p:sp>
    </p:spTree>
    <p:extLst>
      <p:ext uri="{BB962C8B-B14F-4D97-AF65-F5344CB8AC3E}">
        <p14:creationId xmlns:p14="http://schemas.microsoft.com/office/powerpoint/2010/main" val="267148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83258"/>
            <a:ext cx="3528392" cy="110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9632" y="3140968"/>
            <a:ext cx="6480720" cy="369332"/>
          </a:xfrm>
          <a:prstGeom prst="rect">
            <a:avLst/>
          </a:prstGeom>
          <a:noFill/>
        </p:spPr>
        <p:txBody>
          <a:bodyPr wrap="square" rtlCol="0">
            <a:spAutoFit/>
          </a:bodyPr>
          <a:lstStyle/>
          <a:p>
            <a:r>
              <a:rPr lang="en-AU" dirty="0" smtClean="0"/>
              <a:t>Click </a:t>
            </a:r>
            <a:r>
              <a:rPr lang="en-AU" b="1" dirty="0" smtClean="0"/>
              <a:t>Save changes</a:t>
            </a:r>
            <a:r>
              <a:rPr lang="en-AU" dirty="0" smtClean="0"/>
              <a:t> and you will be taken to </a:t>
            </a:r>
            <a:r>
              <a:rPr lang="en-AU" b="1" dirty="0" smtClean="0"/>
              <a:t>My profile&gt; My badges</a:t>
            </a:r>
            <a:endParaRPr lang="en-AU" b="1" dirty="0"/>
          </a:p>
        </p:txBody>
      </p:sp>
    </p:spTree>
    <p:extLst>
      <p:ext uri="{BB962C8B-B14F-4D97-AF65-F5344CB8AC3E}">
        <p14:creationId xmlns:p14="http://schemas.microsoft.com/office/powerpoint/2010/main" val="1218097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badges</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200150"/>
            <a:ext cx="619125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30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Upload badge to Backpack</a:t>
            </a: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556793"/>
            <a:ext cx="1333500"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176" y="3122307"/>
            <a:ext cx="4705350" cy="297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01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72" y="1257916"/>
            <a:ext cx="8858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26" y="620688"/>
            <a:ext cx="447675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86" y="4470274"/>
            <a:ext cx="3705225" cy="238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270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Check Backpack</a:t>
            </a:r>
            <a:endParaRPr lang="en-A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928813"/>
            <a:ext cx="4514850" cy="301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712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7" y="1871665"/>
            <a:ext cx="6010275" cy="328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352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Badge metadata</a:t>
            </a:r>
            <a:endParaRPr lang="en-A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843088"/>
            <a:ext cx="6629400" cy="396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35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Organise badge backpack</a:t>
            </a:r>
            <a:endParaRPr lang="en-AU"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251" y="1542562"/>
            <a:ext cx="6772275" cy="440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9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836712"/>
            <a:ext cx="7239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571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Badge Settings</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953978"/>
            <a:ext cx="2592288" cy="355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46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p:txBody>
      </p:sp>
    </p:spTree>
    <p:extLst>
      <p:ext uri="{BB962C8B-B14F-4D97-AF65-F5344CB8AC3E}">
        <p14:creationId xmlns:p14="http://schemas.microsoft.com/office/powerpoint/2010/main" val="2671486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8680"/>
            <a:ext cx="807720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8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 Badges</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07" y="1809750"/>
            <a:ext cx="6804649" cy="392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29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4" y="2956235"/>
            <a:ext cx="6486475"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682" b="-2569"/>
          <a:stretch/>
        </p:blipFill>
        <p:spPr bwMode="auto">
          <a:xfrm>
            <a:off x="1685925" y="2396101"/>
            <a:ext cx="5988170" cy="56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1126102"/>
            <a:ext cx="6486474"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356661"/>
            <a:ext cx="4320480" cy="769441"/>
          </a:xfrm>
          <a:prstGeom prst="rect">
            <a:avLst/>
          </a:prstGeom>
          <a:noFill/>
        </p:spPr>
        <p:txBody>
          <a:bodyPr wrap="square" rtlCol="0">
            <a:spAutoFit/>
          </a:bodyPr>
          <a:lstStyle/>
          <a:p>
            <a:r>
              <a:rPr lang="en-AU" sz="4400" dirty="0" smtClean="0"/>
              <a:t>Add a new Badge</a:t>
            </a:r>
            <a:endParaRPr lang="en-AU" sz="4400" dirty="0"/>
          </a:p>
        </p:txBody>
      </p:sp>
    </p:spTree>
    <p:extLst>
      <p:ext uri="{BB962C8B-B14F-4D97-AF65-F5344CB8AC3E}">
        <p14:creationId xmlns:p14="http://schemas.microsoft.com/office/powerpoint/2010/main" val="180298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Message</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02"/>
            <a:ext cx="9144000" cy="515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10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88640"/>
            <a:ext cx="8229600" cy="1143000"/>
          </a:xfrm>
        </p:spPr>
        <p:txBody>
          <a:bodyPr>
            <a:normAutofit/>
          </a:bodyPr>
          <a:lstStyle/>
          <a:p>
            <a:r>
              <a:rPr lang="en-AU" sz="4000" dirty="0" smtClean="0"/>
              <a:t>Criteria</a:t>
            </a:r>
            <a:endParaRPr lang="en-AU" sz="40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4902"/>
            <a:ext cx="8136904"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83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Enable Access</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0928"/>
            <a:ext cx="9220265" cy="164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36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72" y="620688"/>
            <a:ext cx="5907548" cy="267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72" y="3294710"/>
            <a:ext cx="6193215" cy="71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772" y="4014013"/>
            <a:ext cx="4044217" cy="229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31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Award </a:t>
            </a:r>
            <a:r>
              <a:rPr lang="en-AU" dirty="0"/>
              <a:t>b</a:t>
            </a:r>
            <a:r>
              <a:rPr lang="en-AU" dirty="0" smtClean="0"/>
              <a:t>adges manually</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0861"/>
            <a:ext cx="77628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9" y="5108211"/>
            <a:ext cx="1080117" cy="115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66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 aware…</a:t>
            </a:r>
          </a:p>
        </p:txBody>
      </p:sp>
      <p:sp>
        <p:nvSpPr>
          <p:cNvPr id="4" name="Content Placeholder 2"/>
          <p:cNvSpPr>
            <a:spLocks noGrp="1"/>
          </p:cNvSpPr>
          <p:nvPr>
            <p:ph idx="1"/>
          </p:nvPr>
        </p:nvSpPr>
        <p:spPr>
          <a:xfrm>
            <a:off x="457200" y="1600201"/>
            <a:ext cx="5626968" cy="1252735"/>
          </a:xfrm>
        </p:spPr>
        <p:txBody>
          <a:bodyPr>
            <a:normAutofit fontScale="92500"/>
          </a:bodyPr>
          <a:lstStyle/>
          <a:p>
            <a:pPr marL="0" indent="0">
              <a:buNone/>
            </a:pPr>
            <a:endParaRPr lang="en-AU" dirty="0" smtClean="0"/>
          </a:p>
          <a:p>
            <a:pPr marL="0" indent="0">
              <a:buNone/>
            </a:pPr>
            <a:r>
              <a:rPr lang="en-AU" sz="2800" dirty="0" smtClean="0"/>
              <a:t>Badges can’t be revoked or edited! </a:t>
            </a:r>
          </a:p>
          <a:p>
            <a:endParaRPr lang="en-AU" dirty="0"/>
          </a:p>
        </p:txBody>
      </p:sp>
      <p:pic>
        <p:nvPicPr>
          <p:cNvPr id="5" name="Picture 2" descr="C:\Users\bxp0\AppData\Local\Microsoft\Windows\Temporary Internet Files\Content.IE5\ZS0G27GV\MC9003659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3" y="3356992"/>
            <a:ext cx="5094957" cy="196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195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Student View</a:t>
            </a: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68500"/>
            <a:ext cx="828092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80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p:txBody>
      </p:sp>
    </p:spTree>
    <p:extLst>
      <p:ext uri="{BB962C8B-B14F-4D97-AF65-F5344CB8AC3E}">
        <p14:creationId xmlns:p14="http://schemas.microsoft.com/office/powerpoint/2010/main" val="2671486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My Badges</a:t>
            </a:r>
            <a:endParaRPr lang="en-AU"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16"/>
          <a:stretch/>
        </p:blipFill>
        <p:spPr bwMode="auto">
          <a:xfrm>
            <a:off x="3419872" y="1149927"/>
            <a:ext cx="5724128" cy="570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2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Backpack</a:t>
            </a:r>
            <a:endParaRPr lang="en-AU"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52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4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Backpack</a:t>
            </a:r>
            <a:endParaRPr lang="en-AU"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6" y="764704"/>
            <a:ext cx="9144000" cy="591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23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p:txBody>
          <a:bodyPr>
            <a:normAutofit/>
          </a:bodyPr>
          <a:lstStyle/>
          <a:p>
            <a:r>
              <a:rPr lang="en-AU" dirty="0" smtClean="0"/>
              <a:t>Badge fatigue – don’t use them too randomly, they become ‘noise</a:t>
            </a:r>
            <a:r>
              <a:rPr lang="en-AU" dirty="0" smtClean="0"/>
              <a:t>’</a:t>
            </a:r>
            <a:endParaRPr lang="en-AU" dirty="0" smtClean="0"/>
          </a:p>
        </p:txBody>
      </p:sp>
    </p:spTree>
    <p:extLst>
      <p:ext uri="{BB962C8B-B14F-4D97-AF65-F5344CB8AC3E}">
        <p14:creationId xmlns:p14="http://schemas.microsoft.com/office/powerpoint/2010/main" val="4942371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p:txBody>
          <a:bodyPr>
            <a:normAutofit/>
          </a:bodyPr>
          <a:lstStyle/>
          <a:p>
            <a:r>
              <a:rPr lang="en-AU" dirty="0" smtClean="0"/>
              <a:t>Badge fatigue – don’t use them too randomly, they become ‘noise’</a:t>
            </a:r>
          </a:p>
          <a:p>
            <a:r>
              <a:rPr lang="en-AU" dirty="0" smtClean="0"/>
              <a:t>Good use – eg earn badge when you can use some particular </a:t>
            </a:r>
            <a:r>
              <a:rPr lang="en-AU" dirty="0" smtClean="0"/>
              <a:t>equipment</a:t>
            </a:r>
            <a:endParaRPr lang="en-AU" dirty="0" smtClean="0"/>
          </a:p>
        </p:txBody>
      </p:sp>
    </p:spTree>
    <p:extLst>
      <p:ext uri="{BB962C8B-B14F-4D97-AF65-F5344CB8AC3E}">
        <p14:creationId xmlns:p14="http://schemas.microsoft.com/office/powerpoint/2010/main" val="3647558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p:txBody>
          <a:bodyPr>
            <a:normAutofit/>
          </a:bodyPr>
          <a:lstStyle/>
          <a:p>
            <a:r>
              <a:rPr lang="en-AU" dirty="0" smtClean="0"/>
              <a:t>Badge fatigue – don’t use them too randomly, they become ‘noise’</a:t>
            </a:r>
          </a:p>
          <a:p>
            <a:r>
              <a:rPr lang="en-AU" dirty="0" smtClean="0"/>
              <a:t>Good use – eg earn badge when you can use some particular equipment</a:t>
            </a:r>
          </a:p>
          <a:p>
            <a:r>
              <a:rPr lang="en-AU" dirty="0" smtClean="0"/>
              <a:t>Can make it so that two people need to agree to issue it – double </a:t>
            </a:r>
            <a:r>
              <a:rPr lang="en-AU" dirty="0" smtClean="0"/>
              <a:t>checking</a:t>
            </a:r>
            <a:endParaRPr lang="en-AU" dirty="0" smtClean="0"/>
          </a:p>
        </p:txBody>
      </p:sp>
    </p:spTree>
    <p:extLst>
      <p:ext uri="{BB962C8B-B14F-4D97-AF65-F5344CB8AC3E}">
        <p14:creationId xmlns:p14="http://schemas.microsoft.com/office/powerpoint/2010/main" val="36475580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p:txBody>
          <a:bodyPr>
            <a:normAutofit/>
          </a:bodyPr>
          <a:lstStyle/>
          <a:p>
            <a:r>
              <a:rPr lang="en-AU" dirty="0" smtClean="0"/>
              <a:t>Badge fatigue – don’t use them too randomly, they become ‘noise’</a:t>
            </a:r>
          </a:p>
          <a:p>
            <a:r>
              <a:rPr lang="en-AU" dirty="0" smtClean="0"/>
              <a:t>Good use – eg earn badge when you can use some particular equipment</a:t>
            </a:r>
          </a:p>
          <a:p>
            <a:r>
              <a:rPr lang="en-AU" dirty="0" smtClean="0"/>
              <a:t>Can make it so that two people need to agree to issue it – double checking</a:t>
            </a:r>
          </a:p>
          <a:p>
            <a:r>
              <a:rPr lang="en-AU" dirty="0" smtClean="0"/>
              <a:t>Can’t be withdrawn within moodle (be careful about issuing</a:t>
            </a:r>
            <a:r>
              <a:rPr lang="en-AU" dirty="0" smtClean="0"/>
              <a:t>)</a:t>
            </a:r>
            <a:endParaRPr lang="en-AU" dirty="0" smtClean="0"/>
          </a:p>
        </p:txBody>
      </p:sp>
    </p:spTree>
    <p:extLst>
      <p:ext uri="{BB962C8B-B14F-4D97-AF65-F5344CB8AC3E}">
        <p14:creationId xmlns:p14="http://schemas.microsoft.com/office/powerpoint/2010/main" val="36475580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p:txBody>
          <a:bodyPr>
            <a:normAutofit/>
          </a:bodyPr>
          <a:lstStyle/>
          <a:p>
            <a:r>
              <a:rPr lang="en-AU" dirty="0" smtClean="0"/>
              <a:t>Badge fatigue – don’t use them too randomly, they become ‘noise’</a:t>
            </a:r>
          </a:p>
          <a:p>
            <a:r>
              <a:rPr lang="en-AU" dirty="0" smtClean="0"/>
              <a:t>Good use – eg earn badge when you can use some particular equipment</a:t>
            </a:r>
          </a:p>
          <a:p>
            <a:r>
              <a:rPr lang="en-AU" dirty="0" smtClean="0"/>
              <a:t>Can make it so that two people need to agree to issue it – double checking</a:t>
            </a:r>
          </a:p>
          <a:p>
            <a:r>
              <a:rPr lang="en-AU" dirty="0" smtClean="0"/>
              <a:t>Can’t be withdrawn within moodle (be careful about issuing)</a:t>
            </a:r>
          </a:p>
          <a:p>
            <a:r>
              <a:rPr lang="en-AU" dirty="0" smtClean="0"/>
              <a:t>Can use </a:t>
            </a:r>
            <a:r>
              <a:rPr lang="en-AU" dirty="0" smtClean="0">
                <a:solidFill>
                  <a:srgbClr val="FF0000"/>
                </a:solidFill>
              </a:rPr>
              <a:t>site-wide badges </a:t>
            </a:r>
            <a:r>
              <a:rPr lang="en-AU" dirty="0" smtClean="0"/>
              <a:t>– eg for finishing a set of courses</a:t>
            </a:r>
            <a:endParaRPr lang="en-AU" dirty="0"/>
          </a:p>
        </p:txBody>
      </p:sp>
    </p:spTree>
    <p:extLst>
      <p:ext uri="{BB962C8B-B14F-4D97-AF65-F5344CB8AC3E}">
        <p14:creationId xmlns:p14="http://schemas.microsoft.com/office/powerpoint/2010/main" val="36475580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p:txBody>
      </p:sp>
    </p:spTree>
    <p:extLst>
      <p:ext uri="{BB962C8B-B14F-4D97-AF65-F5344CB8AC3E}">
        <p14:creationId xmlns:p14="http://schemas.microsoft.com/office/powerpoint/2010/main" val="27314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a:p>
            <a:r>
              <a:rPr lang="en-AU" sz="3600" dirty="0" smtClean="0"/>
              <a:t>Backpacks</a:t>
            </a:r>
          </a:p>
        </p:txBody>
      </p:sp>
    </p:spTree>
    <p:extLst>
      <p:ext uri="{BB962C8B-B14F-4D97-AF65-F5344CB8AC3E}">
        <p14:creationId xmlns:p14="http://schemas.microsoft.com/office/powerpoint/2010/main" val="2671486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Am spending the coffee break to get as many badges as I can :</a:t>
            </a:r>
            <a:r>
              <a:rPr lang="en-AU" dirty="0" smtClean="0">
                <a:solidFill>
                  <a:schemeClr val="accent2">
                    <a:lumMod val="75000"/>
                  </a:schemeClr>
                </a:solidFill>
              </a:rPr>
              <a:t>D</a:t>
            </a:r>
            <a:endParaRPr lang="en-AU" dirty="0" smtClean="0">
              <a:solidFill>
                <a:schemeClr val="accent2">
                  <a:lumMod val="75000"/>
                </a:schemeClr>
              </a:solidFill>
            </a:endParaRPr>
          </a:p>
        </p:txBody>
      </p:sp>
    </p:spTree>
    <p:extLst>
      <p:ext uri="{BB962C8B-B14F-4D97-AF65-F5344CB8AC3E}">
        <p14:creationId xmlns:p14="http://schemas.microsoft.com/office/powerpoint/2010/main" val="18677294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Am spending the coffee break to get as many badges as I can :</a:t>
            </a:r>
            <a:r>
              <a:rPr lang="en-AU" dirty="0" smtClean="0">
                <a:solidFill>
                  <a:schemeClr val="accent2">
                    <a:lumMod val="75000"/>
                  </a:schemeClr>
                </a:solidFill>
              </a:rPr>
              <a:t>D</a:t>
            </a:r>
          </a:p>
          <a:p>
            <a:pPr marL="0" indent="0">
              <a:lnSpc>
                <a:spcPct val="120000"/>
              </a:lnSpc>
              <a:buNone/>
            </a:pPr>
            <a:endParaRPr lang="en-AU" sz="1700" dirty="0" smtClean="0">
              <a:solidFill>
                <a:schemeClr val="accent2">
                  <a:lumMod val="75000"/>
                </a:schemeClr>
              </a:solidFill>
            </a:endParaRPr>
          </a:p>
          <a:p>
            <a:pPr>
              <a:lnSpc>
                <a:spcPct val="120000"/>
              </a:lnSpc>
            </a:pPr>
            <a:r>
              <a:rPr lang="en-AU" dirty="0"/>
              <a:t>As a 41 year old post-grad student... bring on the badges</a:t>
            </a:r>
            <a:r>
              <a:rPr lang="en-AU" dirty="0" smtClean="0"/>
              <a:t>!</a:t>
            </a:r>
          </a:p>
          <a:p>
            <a:pPr marL="0" indent="0">
              <a:lnSpc>
                <a:spcPct val="120000"/>
              </a:lnSpc>
              <a:buNone/>
            </a:pPr>
            <a:endParaRPr lang="en-AU" sz="1700" dirty="0" smtClean="0"/>
          </a:p>
        </p:txBody>
      </p:sp>
    </p:spTree>
    <p:extLst>
      <p:ext uri="{BB962C8B-B14F-4D97-AF65-F5344CB8AC3E}">
        <p14:creationId xmlns:p14="http://schemas.microsoft.com/office/powerpoint/2010/main" val="1867729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fontScale="92500"/>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Am spending the coffee break to get as many badges as I can :</a:t>
            </a:r>
            <a:r>
              <a:rPr lang="en-AU" dirty="0" smtClean="0">
                <a:solidFill>
                  <a:schemeClr val="accent2">
                    <a:lumMod val="75000"/>
                  </a:schemeClr>
                </a:solidFill>
              </a:rPr>
              <a:t>D</a:t>
            </a:r>
          </a:p>
          <a:p>
            <a:pPr marL="0" indent="0">
              <a:lnSpc>
                <a:spcPct val="120000"/>
              </a:lnSpc>
              <a:buNone/>
            </a:pPr>
            <a:endParaRPr lang="en-AU" sz="1700" dirty="0" smtClean="0">
              <a:solidFill>
                <a:schemeClr val="accent2">
                  <a:lumMod val="75000"/>
                </a:schemeClr>
              </a:solidFill>
            </a:endParaRPr>
          </a:p>
          <a:p>
            <a:pPr>
              <a:lnSpc>
                <a:spcPct val="120000"/>
              </a:lnSpc>
            </a:pPr>
            <a:r>
              <a:rPr lang="en-AU" dirty="0"/>
              <a:t>As a 41 year old post-grad student... bring on the badges</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I think it is a great way to help encourage students to not just complete the bare minimum but to complete something comprehensively.</a:t>
            </a:r>
            <a:r>
              <a:rPr lang="en-AU" dirty="0"/>
              <a:t> </a:t>
            </a:r>
            <a:endParaRPr lang="en-AU" dirty="0" smtClean="0"/>
          </a:p>
          <a:p>
            <a:pPr marL="0" indent="0">
              <a:lnSpc>
                <a:spcPct val="120000"/>
              </a:lnSpc>
              <a:buNone/>
            </a:pPr>
            <a:endParaRPr lang="en-AU" sz="1700" dirty="0" smtClean="0"/>
          </a:p>
        </p:txBody>
      </p:sp>
    </p:spTree>
    <p:extLst>
      <p:ext uri="{BB962C8B-B14F-4D97-AF65-F5344CB8AC3E}">
        <p14:creationId xmlns:p14="http://schemas.microsoft.com/office/powerpoint/2010/main" val="1867729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Am spending the coffee break to get as many badges as I can :</a:t>
            </a:r>
            <a:r>
              <a:rPr lang="en-AU" dirty="0" smtClean="0">
                <a:solidFill>
                  <a:schemeClr val="accent2">
                    <a:lumMod val="75000"/>
                  </a:schemeClr>
                </a:solidFill>
              </a:rPr>
              <a:t>D</a:t>
            </a:r>
          </a:p>
          <a:p>
            <a:pPr marL="0" indent="0">
              <a:lnSpc>
                <a:spcPct val="120000"/>
              </a:lnSpc>
              <a:buNone/>
            </a:pPr>
            <a:endParaRPr lang="en-AU" sz="1700" dirty="0" smtClean="0">
              <a:solidFill>
                <a:schemeClr val="accent2">
                  <a:lumMod val="75000"/>
                </a:schemeClr>
              </a:solidFill>
            </a:endParaRPr>
          </a:p>
          <a:p>
            <a:pPr>
              <a:lnSpc>
                <a:spcPct val="120000"/>
              </a:lnSpc>
            </a:pPr>
            <a:r>
              <a:rPr lang="en-AU" dirty="0"/>
              <a:t>As a 41 year old post-grad student... bring on the badges</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I think it is a great way to help encourage students to not just complete the bare minimum but to complete something comprehensively.</a:t>
            </a:r>
            <a:r>
              <a:rPr lang="en-AU" dirty="0"/>
              <a:t> </a:t>
            </a:r>
            <a:endParaRPr lang="en-AU" dirty="0" smtClean="0"/>
          </a:p>
          <a:p>
            <a:pPr marL="0" indent="0">
              <a:lnSpc>
                <a:spcPct val="120000"/>
              </a:lnSpc>
              <a:buNone/>
            </a:pPr>
            <a:endParaRPr lang="en-AU" sz="1700" dirty="0" smtClean="0"/>
          </a:p>
          <a:p>
            <a:pPr>
              <a:lnSpc>
                <a:spcPct val="120000"/>
              </a:lnSpc>
            </a:pPr>
            <a:r>
              <a:rPr lang="en-AU" dirty="0"/>
              <a:t>I received my first badge after attending the Big Blue Button training earlier today - glad the webcam wasn't on to capture the ridiculous expression of pure "glee" when I saw it</a:t>
            </a:r>
            <a:r>
              <a:rPr lang="en-AU" dirty="0" smtClean="0"/>
              <a:t>.</a:t>
            </a:r>
          </a:p>
          <a:p>
            <a:pPr marL="0" indent="0">
              <a:lnSpc>
                <a:spcPct val="120000"/>
              </a:lnSpc>
              <a:buNone/>
            </a:pPr>
            <a:endParaRPr lang="en-AU" sz="1700" dirty="0" smtClean="0"/>
          </a:p>
        </p:txBody>
      </p:sp>
    </p:spTree>
    <p:extLst>
      <p:ext uri="{BB962C8B-B14F-4D97-AF65-F5344CB8AC3E}">
        <p14:creationId xmlns:p14="http://schemas.microsoft.com/office/powerpoint/2010/main" val="1867729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iMoot comments</a:t>
            </a:r>
            <a:endParaRPr lang="en-AU"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nSpc>
                <a:spcPct val="120000"/>
              </a:lnSpc>
            </a:pPr>
            <a:r>
              <a:rPr lang="en-AU" dirty="0"/>
              <a:t>I thought the whole idea with badges was rubbish and then one appeared after I created an avatar and I was excited! So easily led </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Am spending the coffee break to get as many badges as I can :</a:t>
            </a:r>
            <a:r>
              <a:rPr lang="en-AU" dirty="0" smtClean="0">
                <a:solidFill>
                  <a:schemeClr val="accent2">
                    <a:lumMod val="75000"/>
                  </a:schemeClr>
                </a:solidFill>
              </a:rPr>
              <a:t>D</a:t>
            </a:r>
          </a:p>
          <a:p>
            <a:pPr marL="0" indent="0">
              <a:lnSpc>
                <a:spcPct val="120000"/>
              </a:lnSpc>
              <a:buNone/>
            </a:pPr>
            <a:endParaRPr lang="en-AU" sz="1700" dirty="0" smtClean="0">
              <a:solidFill>
                <a:schemeClr val="accent2">
                  <a:lumMod val="75000"/>
                </a:schemeClr>
              </a:solidFill>
            </a:endParaRPr>
          </a:p>
          <a:p>
            <a:pPr>
              <a:lnSpc>
                <a:spcPct val="120000"/>
              </a:lnSpc>
            </a:pPr>
            <a:r>
              <a:rPr lang="en-AU" dirty="0"/>
              <a:t>As a 41 year old post-grad student... bring on the badges</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I think it is a great way to help encourage students to not just complete the bare minimum but to complete something comprehensively.</a:t>
            </a:r>
            <a:r>
              <a:rPr lang="en-AU" dirty="0"/>
              <a:t> </a:t>
            </a:r>
            <a:endParaRPr lang="en-AU" dirty="0" smtClean="0"/>
          </a:p>
          <a:p>
            <a:pPr marL="0" indent="0">
              <a:lnSpc>
                <a:spcPct val="120000"/>
              </a:lnSpc>
              <a:buNone/>
            </a:pPr>
            <a:endParaRPr lang="en-AU" sz="1700" dirty="0" smtClean="0"/>
          </a:p>
          <a:p>
            <a:pPr>
              <a:lnSpc>
                <a:spcPct val="120000"/>
              </a:lnSpc>
            </a:pPr>
            <a:r>
              <a:rPr lang="en-AU" dirty="0"/>
              <a:t>I received my first badge after attending the Big Blue Button training earlier today - glad the webcam wasn't on to capture the ridiculous expression of pure "glee" when I saw it</a:t>
            </a:r>
            <a:r>
              <a:rPr lang="en-AU" dirty="0" smtClean="0"/>
              <a:t>.</a:t>
            </a:r>
          </a:p>
          <a:p>
            <a:pPr marL="0" indent="0">
              <a:lnSpc>
                <a:spcPct val="120000"/>
              </a:lnSpc>
              <a:buNone/>
            </a:pPr>
            <a:endParaRPr lang="en-AU" sz="1700" dirty="0" smtClean="0"/>
          </a:p>
          <a:p>
            <a:pPr>
              <a:lnSpc>
                <a:spcPct val="120000"/>
              </a:lnSpc>
            </a:pPr>
            <a:r>
              <a:rPr lang="en-AU" dirty="0">
                <a:solidFill>
                  <a:schemeClr val="accent2">
                    <a:lumMod val="75000"/>
                  </a:schemeClr>
                </a:solidFill>
              </a:rPr>
              <a:t>I see a very big potential for badges since you can include the requirements for earning it. This means that it goes way beyond stickers in primary and secondary schools because these badges can be included in e-portfolios, professional websites, etc.</a:t>
            </a:r>
          </a:p>
        </p:txBody>
      </p:sp>
    </p:spTree>
    <p:extLst>
      <p:ext uri="{BB962C8B-B14F-4D97-AF65-F5344CB8AC3E}">
        <p14:creationId xmlns:p14="http://schemas.microsoft.com/office/powerpoint/2010/main" val="1867729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p:txBody>
      </p:sp>
    </p:spTree>
    <p:extLst>
      <p:ext uri="{BB962C8B-B14F-4D97-AF65-F5344CB8AC3E}">
        <p14:creationId xmlns:p14="http://schemas.microsoft.com/office/powerpoint/2010/main" val="4132212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p:txBody>
      </p:sp>
    </p:spTree>
    <p:extLst>
      <p:ext uri="{BB962C8B-B14F-4D97-AF65-F5344CB8AC3E}">
        <p14:creationId xmlns:p14="http://schemas.microsoft.com/office/powerpoint/2010/main" val="351706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p:txBody>
      </p:sp>
    </p:spTree>
    <p:extLst>
      <p:ext uri="{BB962C8B-B14F-4D97-AF65-F5344CB8AC3E}">
        <p14:creationId xmlns:p14="http://schemas.microsoft.com/office/powerpoint/2010/main" val="351706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p:txBody>
      </p:sp>
    </p:spTree>
    <p:extLst>
      <p:ext uri="{BB962C8B-B14F-4D97-AF65-F5344CB8AC3E}">
        <p14:creationId xmlns:p14="http://schemas.microsoft.com/office/powerpoint/2010/main" val="351706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a:p>
            <a:r>
              <a:rPr lang="en-AU" sz="3600" dirty="0" smtClean="0"/>
              <a:t>Backpacks</a:t>
            </a:r>
          </a:p>
        </p:txBody>
      </p:sp>
    </p:spTree>
    <p:extLst>
      <p:ext uri="{BB962C8B-B14F-4D97-AF65-F5344CB8AC3E}">
        <p14:creationId xmlns:p14="http://schemas.microsoft.com/office/powerpoint/2010/main" val="35170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will look at</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a:p>
            <a:r>
              <a:rPr lang="en-AU" sz="3600" dirty="0" smtClean="0"/>
              <a:t>Backpacks</a:t>
            </a:r>
          </a:p>
          <a:p>
            <a:r>
              <a:rPr lang="en-AU" sz="3600" dirty="0" smtClean="0"/>
              <a:t>Some uses, warnings and comments</a:t>
            </a:r>
            <a:endParaRPr lang="en-AU" sz="3600" dirty="0"/>
          </a:p>
        </p:txBody>
      </p:sp>
    </p:spTree>
    <p:extLst>
      <p:ext uri="{BB962C8B-B14F-4D97-AF65-F5344CB8AC3E}">
        <p14:creationId xmlns:p14="http://schemas.microsoft.com/office/powerpoint/2010/main" val="26714861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normAutofit/>
          </a:bodyPr>
          <a:lstStyle/>
          <a:p>
            <a:r>
              <a:rPr lang="en-AU" sz="3600" dirty="0" smtClean="0"/>
              <a:t>What Open Badges are</a:t>
            </a:r>
          </a:p>
          <a:p>
            <a:r>
              <a:rPr lang="en-AU" sz="3600" dirty="0" smtClean="0"/>
              <a:t>Create a badge</a:t>
            </a:r>
          </a:p>
          <a:p>
            <a:r>
              <a:rPr lang="en-AU" sz="3600" dirty="0" smtClean="0"/>
              <a:t>Add a badge to a course</a:t>
            </a:r>
          </a:p>
          <a:p>
            <a:r>
              <a:rPr lang="en-AU" sz="3600" dirty="0" smtClean="0"/>
              <a:t>How a learner sees and manages badges</a:t>
            </a:r>
          </a:p>
          <a:p>
            <a:r>
              <a:rPr lang="en-AU" sz="3600" dirty="0" smtClean="0"/>
              <a:t>Backpacks</a:t>
            </a:r>
          </a:p>
          <a:p>
            <a:r>
              <a:rPr lang="en-AU" sz="3600" dirty="0" smtClean="0"/>
              <a:t>Some uses, warnings and comments</a:t>
            </a:r>
            <a:endParaRPr lang="en-AU" sz="3600" dirty="0"/>
          </a:p>
        </p:txBody>
      </p:sp>
    </p:spTree>
    <p:extLst>
      <p:ext uri="{BB962C8B-B14F-4D97-AF65-F5344CB8AC3E}">
        <p14:creationId xmlns:p14="http://schemas.microsoft.com/office/powerpoint/2010/main" val="351706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12495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22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are Open Badges?</a:t>
            </a:r>
          </a:p>
        </p:txBody>
      </p:sp>
      <p:sp>
        <p:nvSpPr>
          <p:cNvPr id="3" name="Content Placeholder 2"/>
          <p:cNvSpPr>
            <a:spLocks noGrp="1"/>
          </p:cNvSpPr>
          <p:nvPr>
            <p:ph idx="1"/>
          </p:nvPr>
        </p:nvSpPr>
        <p:spPr>
          <a:xfrm>
            <a:off x="2987824" y="1988839"/>
            <a:ext cx="5698976" cy="4137324"/>
          </a:xfrm>
        </p:spPr>
        <p:txBody>
          <a:bodyPr>
            <a:normAutofit/>
          </a:bodyPr>
          <a:lstStyle/>
          <a:p>
            <a:r>
              <a:rPr lang="en-AU" sz="3200" dirty="0" smtClean="0"/>
              <a:t>Online</a:t>
            </a:r>
          </a:p>
          <a:p>
            <a:r>
              <a:rPr lang="en-AU" sz="3200" dirty="0" smtClean="0"/>
              <a:t>Open source</a:t>
            </a:r>
          </a:p>
          <a:p>
            <a:r>
              <a:rPr lang="en-AU" sz="3200" dirty="0" smtClean="0"/>
              <a:t>Hold information</a:t>
            </a:r>
            <a:endParaRPr lang="en-AU"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09120"/>
            <a:ext cx="4178300" cy="117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218264"/>
            <a:ext cx="1905000" cy="1803024"/>
          </a:xfrm>
          <a:prstGeom prst="rect">
            <a:avLst/>
          </a:prstGeom>
        </p:spPr>
      </p:pic>
    </p:spTree>
    <p:extLst>
      <p:ext uri="{BB962C8B-B14F-4D97-AF65-F5344CB8AC3E}">
        <p14:creationId xmlns:p14="http://schemas.microsoft.com/office/powerpoint/2010/main" val="21049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Why use Open Badges?</a:t>
            </a:r>
            <a:endParaRPr lang="en-AU" dirty="0"/>
          </a:p>
        </p:txBody>
      </p:sp>
      <p:sp>
        <p:nvSpPr>
          <p:cNvPr id="3" name="Content Placeholder 2"/>
          <p:cNvSpPr>
            <a:spLocks noGrp="1"/>
          </p:cNvSpPr>
          <p:nvPr>
            <p:ph idx="1"/>
          </p:nvPr>
        </p:nvSpPr>
        <p:spPr>
          <a:xfrm>
            <a:off x="467544" y="2332037"/>
            <a:ext cx="8229600" cy="4525963"/>
          </a:xfrm>
        </p:spPr>
        <p:txBody>
          <a:bodyPr>
            <a:normAutofit/>
          </a:bodyPr>
          <a:lstStyle/>
          <a:p>
            <a:r>
              <a:rPr lang="en-AU" sz="3200" dirty="0" smtClean="0"/>
              <a:t>Can represent a </a:t>
            </a:r>
            <a:r>
              <a:rPr lang="en-AU" sz="3200" dirty="0" smtClean="0"/>
              <a:t>skill</a:t>
            </a:r>
            <a:endParaRPr lang="en-AU" sz="3200" dirty="0" smtClean="0"/>
          </a:p>
        </p:txBody>
      </p:sp>
    </p:spTree>
    <p:extLst>
      <p:ext uri="{BB962C8B-B14F-4D97-AF65-F5344CB8AC3E}">
        <p14:creationId xmlns:p14="http://schemas.microsoft.com/office/powerpoint/2010/main" val="35666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Work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eWorks theme</Template>
  <TotalTime>4556</TotalTime>
  <Words>2661</Words>
  <Application>Microsoft Office PowerPoint</Application>
  <PresentationFormat>On-screen Show (4:3)</PresentationFormat>
  <Paragraphs>400</Paragraphs>
  <Slides>71</Slides>
  <Notes>59</Notes>
  <HiddenSlides>18</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eWorks theme</vt:lpstr>
      <vt:lpstr>Open Badges</vt:lpstr>
      <vt:lpstr>What we will look at</vt:lpstr>
      <vt:lpstr>What we will look at</vt:lpstr>
      <vt:lpstr>What we will look at</vt:lpstr>
      <vt:lpstr>What we will look at</vt:lpstr>
      <vt:lpstr>What we will look at</vt:lpstr>
      <vt:lpstr>What we will look at</vt:lpstr>
      <vt:lpstr>What are Open Badges?</vt:lpstr>
      <vt:lpstr>Why use Open Badges?</vt:lpstr>
      <vt:lpstr>Why use Open Badges?</vt:lpstr>
      <vt:lpstr>Why use Open Badges?</vt:lpstr>
      <vt:lpstr>Roles</vt:lpstr>
      <vt:lpstr>Roles</vt:lpstr>
      <vt:lpstr>Roles</vt:lpstr>
      <vt:lpstr>PowerPoint Presentation</vt:lpstr>
      <vt:lpstr>PowerPoint Presentation</vt:lpstr>
      <vt:lpstr>PowerPoint Presentation</vt:lpstr>
      <vt:lpstr>PowerPoint Presentation</vt:lpstr>
      <vt:lpstr>My latest badges (Moodle block)</vt:lpstr>
      <vt:lpstr>The process</vt:lpstr>
      <vt:lpstr>Create a badge</vt:lpstr>
      <vt:lpstr>PowerPoint Presentation</vt:lpstr>
      <vt:lpstr>PowerPoint Presentation</vt:lpstr>
      <vt:lpstr>PowerPoint Presentation</vt:lpstr>
      <vt:lpstr>PowerPoint Presentation</vt:lpstr>
      <vt:lpstr>PowerPoint Presentation</vt:lpstr>
      <vt:lpstr>Sign up for an account</vt:lpstr>
      <vt:lpstr>Connect your Moodle badges to your Backpack account</vt:lpstr>
      <vt:lpstr>Connected!</vt:lpstr>
      <vt:lpstr>PowerPoint Presentation</vt:lpstr>
      <vt:lpstr>My badges</vt:lpstr>
      <vt:lpstr>Upload badge to Backpack</vt:lpstr>
      <vt:lpstr>PowerPoint Presentation</vt:lpstr>
      <vt:lpstr>Check Backpack</vt:lpstr>
      <vt:lpstr>PowerPoint Presentation</vt:lpstr>
      <vt:lpstr>Badge metadata</vt:lpstr>
      <vt:lpstr>Organise badge backpack</vt:lpstr>
      <vt:lpstr>PowerPoint Presentation</vt:lpstr>
      <vt:lpstr>Badge Settings</vt:lpstr>
      <vt:lpstr>PowerPoint Presentation</vt:lpstr>
      <vt:lpstr>Manage Badges</vt:lpstr>
      <vt:lpstr>PowerPoint Presentation</vt:lpstr>
      <vt:lpstr>Message</vt:lpstr>
      <vt:lpstr>Criteria</vt:lpstr>
      <vt:lpstr>Enable Access</vt:lpstr>
      <vt:lpstr>PowerPoint Presentation</vt:lpstr>
      <vt:lpstr>Award badges manually</vt:lpstr>
      <vt:lpstr>Be aware…</vt:lpstr>
      <vt:lpstr>Student View</vt:lpstr>
      <vt:lpstr>My Badges</vt:lpstr>
      <vt:lpstr>Backpack</vt:lpstr>
      <vt:lpstr>PowerPoint Presentation</vt:lpstr>
      <vt:lpstr>Backpack</vt:lpstr>
      <vt:lpstr>Notes</vt:lpstr>
      <vt:lpstr>Notes</vt:lpstr>
      <vt:lpstr>Notes</vt:lpstr>
      <vt:lpstr>Notes</vt:lpstr>
      <vt:lpstr>Notes</vt:lpstr>
      <vt:lpstr>iMoot comments</vt:lpstr>
      <vt:lpstr>iMoot comments</vt:lpstr>
      <vt:lpstr>iMoot comments</vt:lpstr>
      <vt:lpstr>iMoot comments</vt:lpstr>
      <vt:lpstr>iMoot comments</vt:lpstr>
      <vt:lpstr>iMoot comments</vt:lpstr>
      <vt:lpstr>Conclusion</vt:lpstr>
      <vt:lpstr>Conclusion</vt:lpstr>
      <vt:lpstr>Conclusion</vt:lpstr>
      <vt:lpstr>Conclusion</vt:lpstr>
      <vt:lpstr>Conclusion</vt:lpstr>
      <vt:lpstr>Conclusion</vt:lpstr>
      <vt:lpstr>PowerPoint Presentation</vt:lpstr>
    </vt:vector>
  </TitlesOfParts>
  <Company>Kangan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Parry</dc:creator>
  <cp:lastModifiedBy>Super</cp:lastModifiedBy>
  <cp:revision>97</cp:revision>
  <dcterms:created xsi:type="dcterms:W3CDTF">2013-06-19T23:58:02Z</dcterms:created>
  <dcterms:modified xsi:type="dcterms:W3CDTF">2014-06-27T01:52:42Z</dcterms:modified>
</cp:coreProperties>
</file>